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notesMasterIdLst>
    <p:notesMasterId r:id="rId36"/>
  </p:notesMasterIdLst>
  <p:handoutMasterIdLst>
    <p:handoutMasterId r:id="rId37"/>
  </p:handoutMasterIdLst>
  <p:sldIdLst>
    <p:sldId id="258" r:id="rId6"/>
    <p:sldId id="259" r:id="rId7"/>
    <p:sldId id="297" r:id="rId8"/>
    <p:sldId id="298" r:id="rId9"/>
    <p:sldId id="307" r:id="rId10"/>
    <p:sldId id="305" r:id="rId11"/>
    <p:sldId id="323" r:id="rId12"/>
    <p:sldId id="266" r:id="rId13"/>
    <p:sldId id="322" r:id="rId14"/>
    <p:sldId id="267" r:id="rId15"/>
    <p:sldId id="315" r:id="rId16"/>
    <p:sldId id="269" r:id="rId17"/>
    <p:sldId id="316" r:id="rId18"/>
    <p:sldId id="317" r:id="rId19"/>
    <p:sldId id="299" r:id="rId20"/>
    <p:sldId id="295" r:id="rId21"/>
    <p:sldId id="273" r:id="rId22"/>
    <p:sldId id="285" r:id="rId23"/>
    <p:sldId id="331" r:id="rId24"/>
    <p:sldId id="328" r:id="rId25"/>
    <p:sldId id="325" r:id="rId26"/>
    <p:sldId id="277" r:id="rId27"/>
    <p:sldId id="286" r:id="rId28"/>
    <p:sldId id="287" r:id="rId29"/>
    <p:sldId id="284" r:id="rId30"/>
    <p:sldId id="301" r:id="rId31"/>
    <p:sldId id="324" r:id="rId32"/>
    <p:sldId id="291" r:id="rId33"/>
    <p:sldId id="304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90" autoAdjust="0"/>
    <p:restoredTop sz="94404" autoAdjust="0"/>
  </p:normalViewPr>
  <p:slideViewPr>
    <p:cSldViewPr>
      <p:cViewPr>
        <p:scale>
          <a:sx n="53" d="100"/>
          <a:sy n="53" d="100"/>
        </p:scale>
        <p:origin x="824" y="504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0FE17-A799-4608-9B90-D88868D2857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D7B3F-1BAC-4A8A-91AB-9A5E3A20CD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Create a Deep Learning Model for Object Detection (MATLAB/python)</a:t>
          </a:r>
        </a:p>
      </dgm:t>
    </dgm:pt>
    <dgm:pt modelId="{BF83FAFA-3D39-4E75-8BD1-55E49C61BF80}" type="parTrans" cxnId="{8AEF612B-7E8B-4439-8C2D-2AD172991C03}">
      <dgm:prSet/>
      <dgm:spPr/>
      <dgm:t>
        <a:bodyPr/>
        <a:lstStyle/>
        <a:p>
          <a:endParaRPr lang="en-US"/>
        </a:p>
      </dgm:t>
    </dgm:pt>
    <dgm:pt modelId="{47DE8F86-0C86-4B09-A626-2A6C6F9D7C28}" type="sibTrans" cxnId="{8AEF612B-7E8B-4439-8C2D-2AD172991C03}">
      <dgm:prSet/>
      <dgm:spPr/>
      <dgm:t>
        <a:bodyPr/>
        <a:lstStyle/>
        <a:p>
          <a:endParaRPr lang="en-US"/>
        </a:p>
      </dgm:t>
    </dgm:pt>
    <dgm:pt modelId="{FE1E13EE-D785-4FF8-891A-33AB398EDC18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/>
            <a:t>Quantize the Model</a:t>
          </a:r>
        </a:p>
        <a:p>
          <a:r>
            <a:rPr lang="en-US" dirty="0"/>
            <a:t>(fp32 -&gt; int8)</a:t>
          </a:r>
        </a:p>
      </dgm:t>
    </dgm:pt>
    <dgm:pt modelId="{E913C422-31A0-4939-B0FC-BD791933B2F6}" type="parTrans" cxnId="{5124A7DF-13C2-4D65-AB9D-4A387B6EAAA7}">
      <dgm:prSet/>
      <dgm:spPr/>
      <dgm:t>
        <a:bodyPr/>
        <a:lstStyle/>
        <a:p>
          <a:endParaRPr lang="en-US"/>
        </a:p>
      </dgm:t>
    </dgm:pt>
    <dgm:pt modelId="{089B17EA-7185-4F76-BD94-C2EBD2871534}" type="sibTrans" cxnId="{5124A7DF-13C2-4D65-AB9D-4A387B6EAAA7}">
      <dgm:prSet/>
      <dgm:spPr/>
      <dgm:t>
        <a:bodyPr/>
        <a:lstStyle/>
        <a:p>
          <a:endParaRPr lang="en-US"/>
        </a:p>
      </dgm:t>
    </dgm:pt>
    <dgm:pt modelId="{2F7AB0D0-29DB-46FA-9DC0-208B335817C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Use the ARM Compute Library</a:t>
          </a:r>
        </a:p>
      </dgm:t>
    </dgm:pt>
    <dgm:pt modelId="{93850E72-EB0E-44C4-A0C2-C01EDA5D70F6}" type="parTrans" cxnId="{E770F202-3CDA-4B85-9C66-CBFF7CE9A3F2}">
      <dgm:prSet/>
      <dgm:spPr/>
      <dgm:t>
        <a:bodyPr/>
        <a:lstStyle/>
        <a:p>
          <a:endParaRPr lang="en-US"/>
        </a:p>
      </dgm:t>
    </dgm:pt>
    <dgm:pt modelId="{81AE26E8-D428-43B3-8D1F-EBC9E5E85875}" type="sibTrans" cxnId="{E770F202-3CDA-4B85-9C66-CBFF7CE9A3F2}">
      <dgm:prSet/>
      <dgm:spPr/>
      <dgm:t>
        <a:bodyPr/>
        <a:lstStyle/>
        <a:p>
          <a:endParaRPr lang="en-US"/>
        </a:p>
      </dgm:t>
    </dgm:pt>
    <dgm:pt modelId="{827289EC-435B-4F5E-BF12-965CFABF0B1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Generate</a:t>
          </a:r>
          <a:r>
            <a:rPr lang="en-US" baseline="0" dirty="0"/>
            <a:t> the Optimized Neon Intrinsic Code</a:t>
          </a:r>
          <a:endParaRPr lang="en-US" dirty="0"/>
        </a:p>
      </dgm:t>
    </dgm:pt>
    <dgm:pt modelId="{FB7A1BCE-98D3-4FA7-8619-D48FBD5ADCE6}" type="parTrans" cxnId="{67EA7B8F-BEC3-4FE3-B1FB-6C6629A592C8}">
      <dgm:prSet/>
      <dgm:spPr/>
      <dgm:t>
        <a:bodyPr/>
        <a:lstStyle/>
        <a:p>
          <a:endParaRPr lang="en-US"/>
        </a:p>
      </dgm:t>
    </dgm:pt>
    <dgm:pt modelId="{BCC2F126-C3E1-4535-9138-1567A693BA0D}" type="sibTrans" cxnId="{67EA7B8F-BEC3-4FE3-B1FB-6C6629A592C8}">
      <dgm:prSet/>
      <dgm:spPr/>
      <dgm:t>
        <a:bodyPr/>
        <a:lstStyle/>
        <a:p>
          <a:endParaRPr lang="en-US"/>
        </a:p>
      </dgm:t>
    </dgm:pt>
    <dgm:pt modelId="{2E436A7F-ABA3-42A6-A81C-9C989E8E60D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Use Embedded Coder and Raspi HSP to generate the PIL </a:t>
          </a:r>
        </a:p>
      </dgm:t>
    </dgm:pt>
    <dgm:pt modelId="{9FE3E986-B47F-4D90-BA0F-B1F576BA4E8E}" type="parTrans" cxnId="{B86025BC-4B5A-41EE-9ABA-AB4F9F105958}">
      <dgm:prSet/>
      <dgm:spPr/>
      <dgm:t>
        <a:bodyPr/>
        <a:lstStyle/>
        <a:p>
          <a:endParaRPr lang="en-US"/>
        </a:p>
      </dgm:t>
    </dgm:pt>
    <dgm:pt modelId="{65FA278B-D9B7-4E18-B60C-70CEB95551D1}" type="sibTrans" cxnId="{B86025BC-4B5A-41EE-9ABA-AB4F9F105958}">
      <dgm:prSet/>
      <dgm:spPr/>
      <dgm:t>
        <a:bodyPr/>
        <a:lstStyle/>
        <a:p>
          <a:endParaRPr lang="en-US"/>
        </a:p>
      </dgm:t>
    </dgm:pt>
    <dgm:pt modelId="{AD2BECDB-5FBC-4DBA-AF85-510D0026817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Use Codegen Command in MATLAB</a:t>
          </a:r>
        </a:p>
      </dgm:t>
    </dgm:pt>
    <dgm:pt modelId="{611D8487-858D-461C-9099-AC3612E689EA}" type="parTrans" cxnId="{493AE836-48A8-4C4B-8E3F-09CD28F32C30}">
      <dgm:prSet/>
      <dgm:spPr/>
      <dgm:t>
        <a:bodyPr/>
        <a:lstStyle/>
        <a:p>
          <a:endParaRPr lang="en-US"/>
        </a:p>
      </dgm:t>
    </dgm:pt>
    <dgm:pt modelId="{3BDAB785-66CA-443D-B939-F2944BAC43AE}" type="sibTrans" cxnId="{493AE836-48A8-4C4B-8E3F-09CD28F32C30}">
      <dgm:prSet/>
      <dgm:spPr/>
      <dgm:t>
        <a:bodyPr/>
        <a:lstStyle/>
        <a:p>
          <a:endParaRPr lang="en-US"/>
        </a:p>
      </dgm:t>
    </dgm:pt>
    <dgm:pt modelId="{245A7215-91F1-4BCB-9592-DAE720835A5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PIL is generated and Code gets Copied to Raspi</a:t>
          </a:r>
        </a:p>
      </dgm:t>
    </dgm:pt>
    <dgm:pt modelId="{67EC321E-2180-47F0-BC6E-290338BAC6FE}" type="parTrans" cxnId="{1FA9D7E0-86FD-42DF-B327-2A53E4BC7BF8}">
      <dgm:prSet/>
      <dgm:spPr/>
      <dgm:t>
        <a:bodyPr/>
        <a:lstStyle/>
        <a:p>
          <a:endParaRPr lang="en-US"/>
        </a:p>
      </dgm:t>
    </dgm:pt>
    <dgm:pt modelId="{3D7AF256-6CF1-4B94-B899-DF10DCB3B0DF}" type="sibTrans" cxnId="{1FA9D7E0-86FD-42DF-B327-2A53E4BC7BF8}">
      <dgm:prSet/>
      <dgm:spPr/>
      <dgm:t>
        <a:bodyPr/>
        <a:lstStyle/>
        <a:p>
          <a:endParaRPr lang="en-US"/>
        </a:p>
      </dgm:t>
    </dgm:pt>
    <dgm:pt modelId="{1F2F19D1-646C-49BE-801F-90E65CFD281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Run on Raspi</a:t>
          </a:r>
        </a:p>
      </dgm:t>
    </dgm:pt>
    <dgm:pt modelId="{4EA8F0C4-F0F5-433D-8BA8-F8DFBA34C747}" type="parTrans" cxnId="{879683E8-ADC2-4F1A-8937-E0DC74997BE4}">
      <dgm:prSet/>
      <dgm:spPr/>
      <dgm:t>
        <a:bodyPr/>
        <a:lstStyle/>
        <a:p>
          <a:endParaRPr lang="en-US"/>
        </a:p>
      </dgm:t>
    </dgm:pt>
    <dgm:pt modelId="{937D0304-3893-4FF0-AC13-B392F1A88CD7}" type="sibTrans" cxnId="{879683E8-ADC2-4F1A-8937-E0DC74997BE4}">
      <dgm:prSet/>
      <dgm:spPr/>
      <dgm:t>
        <a:bodyPr/>
        <a:lstStyle/>
        <a:p>
          <a:endParaRPr lang="en-US"/>
        </a:p>
      </dgm:t>
    </dgm:pt>
    <dgm:pt modelId="{0BCC3334-A85B-4920-8936-6AAEB8703B5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Retrieve The Output</a:t>
          </a:r>
        </a:p>
      </dgm:t>
    </dgm:pt>
    <dgm:pt modelId="{257EA914-69A1-43C7-B57B-5562CE5B6452}" type="parTrans" cxnId="{7D71829F-1B68-4FC5-9709-6CBD7DBF8705}">
      <dgm:prSet/>
      <dgm:spPr/>
      <dgm:t>
        <a:bodyPr/>
        <a:lstStyle/>
        <a:p>
          <a:endParaRPr lang="en-IN"/>
        </a:p>
      </dgm:t>
    </dgm:pt>
    <dgm:pt modelId="{C3AEAA44-F8FC-4E3B-9399-BADFED06766D}" type="sibTrans" cxnId="{7D71829F-1B68-4FC5-9709-6CBD7DBF8705}">
      <dgm:prSet/>
      <dgm:spPr/>
      <dgm:t>
        <a:bodyPr/>
        <a:lstStyle/>
        <a:p>
          <a:endParaRPr lang="en-IN"/>
        </a:p>
      </dgm:t>
    </dgm:pt>
    <dgm:pt modelId="{B568DBF1-9345-4F43-8E9C-70CE7A59984B}" type="pres">
      <dgm:prSet presAssocID="{57B0FE17-A799-4608-9B90-D88868D28578}" presName="Name0" presStyleCnt="0">
        <dgm:presLayoutVars>
          <dgm:dir/>
          <dgm:resizeHandles val="exact"/>
        </dgm:presLayoutVars>
      </dgm:prSet>
      <dgm:spPr/>
    </dgm:pt>
    <dgm:pt modelId="{BD2B53F0-84D8-436B-9619-0FC3A310F086}" type="pres">
      <dgm:prSet presAssocID="{FBFD7B3F-1BAC-4A8A-91AB-9A5E3A20CDD6}" presName="node" presStyleLbl="node1" presStyleIdx="0" presStyleCnt="9">
        <dgm:presLayoutVars>
          <dgm:bulletEnabled val="1"/>
        </dgm:presLayoutVars>
      </dgm:prSet>
      <dgm:spPr/>
    </dgm:pt>
    <dgm:pt modelId="{125D9A44-9F4B-4F25-958D-B607936AE316}" type="pres">
      <dgm:prSet presAssocID="{47DE8F86-0C86-4B09-A626-2A6C6F9D7C28}" presName="sibTrans" presStyleLbl="sibTrans1D1" presStyleIdx="0" presStyleCnt="8"/>
      <dgm:spPr/>
    </dgm:pt>
    <dgm:pt modelId="{708BE52C-BFF8-4A6D-9C85-97B98FD5024D}" type="pres">
      <dgm:prSet presAssocID="{47DE8F86-0C86-4B09-A626-2A6C6F9D7C28}" presName="connectorText" presStyleLbl="sibTrans1D1" presStyleIdx="0" presStyleCnt="8"/>
      <dgm:spPr/>
    </dgm:pt>
    <dgm:pt modelId="{9FAD7464-477B-40EB-9951-31F3E12B02AC}" type="pres">
      <dgm:prSet presAssocID="{FE1E13EE-D785-4FF8-891A-33AB398EDC18}" presName="node" presStyleLbl="node1" presStyleIdx="1" presStyleCnt="9" custScaleX="98685" custScaleY="96655">
        <dgm:presLayoutVars>
          <dgm:bulletEnabled val="1"/>
        </dgm:presLayoutVars>
      </dgm:prSet>
      <dgm:spPr/>
    </dgm:pt>
    <dgm:pt modelId="{CAC5AF71-D1F4-4C09-B8E7-845B1615A869}" type="pres">
      <dgm:prSet presAssocID="{089B17EA-7185-4F76-BD94-C2EBD2871534}" presName="sibTrans" presStyleLbl="sibTrans1D1" presStyleIdx="1" presStyleCnt="8"/>
      <dgm:spPr/>
    </dgm:pt>
    <dgm:pt modelId="{5F3B6080-45D6-4202-ACB4-AF1323FCD7FD}" type="pres">
      <dgm:prSet presAssocID="{089B17EA-7185-4F76-BD94-C2EBD2871534}" presName="connectorText" presStyleLbl="sibTrans1D1" presStyleIdx="1" presStyleCnt="8"/>
      <dgm:spPr/>
    </dgm:pt>
    <dgm:pt modelId="{D3C1E9C5-88BF-4F95-80CF-7B6E859B2756}" type="pres">
      <dgm:prSet presAssocID="{2F7AB0D0-29DB-46FA-9DC0-208B335817C9}" presName="node" presStyleLbl="node1" presStyleIdx="2" presStyleCnt="9">
        <dgm:presLayoutVars>
          <dgm:bulletEnabled val="1"/>
        </dgm:presLayoutVars>
      </dgm:prSet>
      <dgm:spPr/>
    </dgm:pt>
    <dgm:pt modelId="{82A548F6-71D6-4C69-840A-BAD2B25DCAAF}" type="pres">
      <dgm:prSet presAssocID="{81AE26E8-D428-43B3-8D1F-EBC9E5E85875}" presName="sibTrans" presStyleLbl="sibTrans1D1" presStyleIdx="2" presStyleCnt="8"/>
      <dgm:spPr/>
    </dgm:pt>
    <dgm:pt modelId="{FF4D5BF4-0512-4A70-BCCA-2D740AD1A0D2}" type="pres">
      <dgm:prSet presAssocID="{81AE26E8-D428-43B3-8D1F-EBC9E5E85875}" presName="connectorText" presStyleLbl="sibTrans1D1" presStyleIdx="2" presStyleCnt="8"/>
      <dgm:spPr/>
    </dgm:pt>
    <dgm:pt modelId="{7A2E8FE6-C4ED-4589-A275-7C429DF015EF}" type="pres">
      <dgm:prSet presAssocID="{827289EC-435B-4F5E-BF12-965CFABF0B18}" presName="node" presStyleLbl="node1" presStyleIdx="3" presStyleCnt="9">
        <dgm:presLayoutVars>
          <dgm:bulletEnabled val="1"/>
        </dgm:presLayoutVars>
      </dgm:prSet>
      <dgm:spPr/>
    </dgm:pt>
    <dgm:pt modelId="{81691DC0-92AA-4738-B9A9-08C88940BD7F}" type="pres">
      <dgm:prSet presAssocID="{BCC2F126-C3E1-4535-9138-1567A693BA0D}" presName="sibTrans" presStyleLbl="sibTrans1D1" presStyleIdx="3" presStyleCnt="8"/>
      <dgm:spPr/>
    </dgm:pt>
    <dgm:pt modelId="{423B2924-5836-47F2-BB4A-CFCD3B3AE179}" type="pres">
      <dgm:prSet presAssocID="{BCC2F126-C3E1-4535-9138-1567A693BA0D}" presName="connectorText" presStyleLbl="sibTrans1D1" presStyleIdx="3" presStyleCnt="8"/>
      <dgm:spPr/>
    </dgm:pt>
    <dgm:pt modelId="{DAEDE564-323C-49DA-B62B-7B1641B85BE9}" type="pres">
      <dgm:prSet presAssocID="{2E436A7F-ABA3-42A6-A81C-9C989E8E60D8}" presName="node" presStyleLbl="node1" presStyleIdx="4" presStyleCnt="9">
        <dgm:presLayoutVars>
          <dgm:bulletEnabled val="1"/>
        </dgm:presLayoutVars>
      </dgm:prSet>
      <dgm:spPr/>
    </dgm:pt>
    <dgm:pt modelId="{A233728E-EA1A-4969-B075-3C51B933141C}" type="pres">
      <dgm:prSet presAssocID="{65FA278B-D9B7-4E18-B60C-70CEB95551D1}" presName="sibTrans" presStyleLbl="sibTrans1D1" presStyleIdx="4" presStyleCnt="8"/>
      <dgm:spPr/>
    </dgm:pt>
    <dgm:pt modelId="{3F7BD6DF-6B24-4BDC-A53C-7B09DAF61149}" type="pres">
      <dgm:prSet presAssocID="{65FA278B-D9B7-4E18-B60C-70CEB95551D1}" presName="connectorText" presStyleLbl="sibTrans1D1" presStyleIdx="4" presStyleCnt="8"/>
      <dgm:spPr/>
    </dgm:pt>
    <dgm:pt modelId="{ABD80A51-7D7C-4DE6-B1BC-EA9FD175F6C4}" type="pres">
      <dgm:prSet presAssocID="{AD2BECDB-5FBC-4DBA-AF85-510D0026817C}" presName="node" presStyleLbl="node1" presStyleIdx="5" presStyleCnt="9">
        <dgm:presLayoutVars>
          <dgm:bulletEnabled val="1"/>
        </dgm:presLayoutVars>
      </dgm:prSet>
      <dgm:spPr/>
    </dgm:pt>
    <dgm:pt modelId="{CA5CB834-7150-4E47-873F-7B4E47732C40}" type="pres">
      <dgm:prSet presAssocID="{3BDAB785-66CA-443D-B939-F2944BAC43AE}" presName="sibTrans" presStyleLbl="sibTrans1D1" presStyleIdx="5" presStyleCnt="8"/>
      <dgm:spPr/>
    </dgm:pt>
    <dgm:pt modelId="{AD0275BA-3AAA-42D7-B2A1-8FD9D5A18D11}" type="pres">
      <dgm:prSet presAssocID="{3BDAB785-66CA-443D-B939-F2944BAC43AE}" presName="connectorText" presStyleLbl="sibTrans1D1" presStyleIdx="5" presStyleCnt="8"/>
      <dgm:spPr/>
    </dgm:pt>
    <dgm:pt modelId="{99F1170F-715A-4E76-BBD9-2F0131D6EBE7}" type="pres">
      <dgm:prSet presAssocID="{245A7215-91F1-4BCB-9592-DAE720835A5F}" presName="node" presStyleLbl="node1" presStyleIdx="6" presStyleCnt="9">
        <dgm:presLayoutVars>
          <dgm:bulletEnabled val="1"/>
        </dgm:presLayoutVars>
      </dgm:prSet>
      <dgm:spPr/>
    </dgm:pt>
    <dgm:pt modelId="{0E94C901-EE28-45EB-9394-570FA74B1CBE}" type="pres">
      <dgm:prSet presAssocID="{3D7AF256-6CF1-4B94-B899-DF10DCB3B0DF}" presName="sibTrans" presStyleLbl="sibTrans1D1" presStyleIdx="6" presStyleCnt="8"/>
      <dgm:spPr/>
    </dgm:pt>
    <dgm:pt modelId="{4B55EAD9-3640-4580-BC4C-377B0B8BA31A}" type="pres">
      <dgm:prSet presAssocID="{3D7AF256-6CF1-4B94-B899-DF10DCB3B0DF}" presName="connectorText" presStyleLbl="sibTrans1D1" presStyleIdx="6" presStyleCnt="8"/>
      <dgm:spPr/>
    </dgm:pt>
    <dgm:pt modelId="{E5CABEC1-2AE3-4EEE-A58F-7E8344D7629A}" type="pres">
      <dgm:prSet presAssocID="{1F2F19D1-646C-49BE-801F-90E65CFD2819}" presName="node" presStyleLbl="node1" presStyleIdx="7" presStyleCnt="9">
        <dgm:presLayoutVars>
          <dgm:bulletEnabled val="1"/>
        </dgm:presLayoutVars>
      </dgm:prSet>
      <dgm:spPr/>
    </dgm:pt>
    <dgm:pt modelId="{662709AE-9079-4A01-80CE-055BB26021DD}" type="pres">
      <dgm:prSet presAssocID="{937D0304-3893-4FF0-AC13-B392F1A88CD7}" presName="sibTrans" presStyleLbl="sibTrans1D1" presStyleIdx="7" presStyleCnt="8"/>
      <dgm:spPr/>
    </dgm:pt>
    <dgm:pt modelId="{180D0053-072F-4B43-B803-4A1E0131FBDA}" type="pres">
      <dgm:prSet presAssocID="{937D0304-3893-4FF0-AC13-B392F1A88CD7}" presName="connectorText" presStyleLbl="sibTrans1D1" presStyleIdx="7" presStyleCnt="8"/>
      <dgm:spPr/>
    </dgm:pt>
    <dgm:pt modelId="{83DD9F20-D42B-4EEE-86F1-54F6C74D27CC}" type="pres">
      <dgm:prSet presAssocID="{0BCC3334-A85B-4920-8936-6AAEB8703B57}" presName="node" presStyleLbl="node1" presStyleIdx="8" presStyleCnt="9">
        <dgm:presLayoutVars>
          <dgm:bulletEnabled val="1"/>
        </dgm:presLayoutVars>
      </dgm:prSet>
      <dgm:spPr/>
    </dgm:pt>
  </dgm:ptLst>
  <dgm:cxnLst>
    <dgm:cxn modelId="{E770F202-3CDA-4B85-9C66-CBFF7CE9A3F2}" srcId="{57B0FE17-A799-4608-9B90-D88868D28578}" destId="{2F7AB0D0-29DB-46FA-9DC0-208B335817C9}" srcOrd="2" destOrd="0" parTransId="{93850E72-EB0E-44C4-A0C2-C01EDA5D70F6}" sibTransId="{81AE26E8-D428-43B3-8D1F-EBC9E5E85875}"/>
    <dgm:cxn modelId="{1E988809-2190-4846-B85D-EAD96427DA2C}" type="presOf" srcId="{FE1E13EE-D785-4FF8-891A-33AB398EDC18}" destId="{9FAD7464-477B-40EB-9951-31F3E12B02AC}" srcOrd="0" destOrd="0" presId="urn:microsoft.com/office/officeart/2005/8/layout/bProcess3"/>
    <dgm:cxn modelId="{3817B40F-1449-4BFD-BC8F-32A260D41D57}" type="presOf" srcId="{827289EC-435B-4F5E-BF12-965CFABF0B18}" destId="{7A2E8FE6-C4ED-4589-A275-7C429DF015EF}" srcOrd="0" destOrd="0" presId="urn:microsoft.com/office/officeart/2005/8/layout/bProcess3"/>
    <dgm:cxn modelId="{38569D17-C4DA-4526-AE8E-0055A9CCC4A1}" type="presOf" srcId="{245A7215-91F1-4BCB-9592-DAE720835A5F}" destId="{99F1170F-715A-4E76-BBD9-2F0131D6EBE7}" srcOrd="0" destOrd="0" presId="urn:microsoft.com/office/officeart/2005/8/layout/bProcess3"/>
    <dgm:cxn modelId="{94E26F1E-1F57-4433-84E7-00A729598835}" type="presOf" srcId="{937D0304-3893-4FF0-AC13-B392F1A88CD7}" destId="{662709AE-9079-4A01-80CE-055BB26021DD}" srcOrd="0" destOrd="0" presId="urn:microsoft.com/office/officeart/2005/8/layout/bProcess3"/>
    <dgm:cxn modelId="{CF08D529-1CE5-49FA-B6F4-1E75F320EF32}" type="presOf" srcId="{1F2F19D1-646C-49BE-801F-90E65CFD2819}" destId="{E5CABEC1-2AE3-4EEE-A58F-7E8344D7629A}" srcOrd="0" destOrd="0" presId="urn:microsoft.com/office/officeart/2005/8/layout/bProcess3"/>
    <dgm:cxn modelId="{8AEF612B-7E8B-4439-8C2D-2AD172991C03}" srcId="{57B0FE17-A799-4608-9B90-D88868D28578}" destId="{FBFD7B3F-1BAC-4A8A-91AB-9A5E3A20CDD6}" srcOrd="0" destOrd="0" parTransId="{BF83FAFA-3D39-4E75-8BD1-55E49C61BF80}" sibTransId="{47DE8F86-0C86-4B09-A626-2A6C6F9D7C28}"/>
    <dgm:cxn modelId="{C3906132-BBEF-48BE-9F89-4C5305267D96}" type="presOf" srcId="{47DE8F86-0C86-4B09-A626-2A6C6F9D7C28}" destId="{125D9A44-9F4B-4F25-958D-B607936AE316}" srcOrd="0" destOrd="0" presId="urn:microsoft.com/office/officeart/2005/8/layout/bProcess3"/>
    <dgm:cxn modelId="{493AE836-48A8-4C4B-8E3F-09CD28F32C30}" srcId="{57B0FE17-A799-4608-9B90-D88868D28578}" destId="{AD2BECDB-5FBC-4DBA-AF85-510D0026817C}" srcOrd="5" destOrd="0" parTransId="{611D8487-858D-461C-9099-AC3612E689EA}" sibTransId="{3BDAB785-66CA-443D-B939-F2944BAC43AE}"/>
    <dgm:cxn modelId="{054FCD3E-1D77-46FF-A2BF-83CEF42DCFA5}" type="presOf" srcId="{2E436A7F-ABA3-42A6-A81C-9C989E8E60D8}" destId="{DAEDE564-323C-49DA-B62B-7B1641B85BE9}" srcOrd="0" destOrd="0" presId="urn:microsoft.com/office/officeart/2005/8/layout/bProcess3"/>
    <dgm:cxn modelId="{614E5F5C-6634-429E-B53C-E0E4345004D8}" type="presOf" srcId="{3D7AF256-6CF1-4B94-B899-DF10DCB3B0DF}" destId="{4B55EAD9-3640-4580-BC4C-377B0B8BA31A}" srcOrd="1" destOrd="0" presId="urn:microsoft.com/office/officeart/2005/8/layout/bProcess3"/>
    <dgm:cxn modelId="{0B1D6B66-175C-45ED-BC87-2464FCCC6620}" type="presOf" srcId="{3BDAB785-66CA-443D-B939-F2944BAC43AE}" destId="{AD0275BA-3AAA-42D7-B2A1-8FD9D5A18D11}" srcOrd="1" destOrd="0" presId="urn:microsoft.com/office/officeart/2005/8/layout/bProcess3"/>
    <dgm:cxn modelId="{E8255546-2ED9-4D09-972B-BA8EE7635548}" type="presOf" srcId="{089B17EA-7185-4F76-BD94-C2EBD2871534}" destId="{CAC5AF71-D1F4-4C09-B8E7-845B1615A869}" srcOrd="0" destOrd="0" presId="urn:microsoft.com/office/officeart/2005/8/layout/bProcess3"/>
    <dgm:cxn modelId="{B002F04E-A1B9-489A-8C29-3940AD027EA1}" type="presOf" srcId="{65FA278B-D9B7-4E18-B60C-70CEB95551D1}" destId="{3F7BD6DF-6B24-4BDC-A53C-7B09DAF61149}" srcOrd="1" destOrd="0" presId="urn:microsoft.com/office/officeart/2005/8/layout/bProcess3"/>
    <dgm:cxn modelId="{B57E6971-369C-4D29-A4CB-B9C7DA75999A}" type="presOf" srcId="{81AE26E8-D428-43B3-8D1F-EBC9E5E85875}" destId="{82A548F6-71D6-4C69-840A-BAD2B25DCAAF}" srcOrd="0" destOrd="0" presId="urn:microsoft.com/office/officeart/2005/8/layout/bProcess3"/>
    <dgm:cxn modelId="{BC061A72-B183-4395-8DEC-712404325B24}" type="presOf" srcId="{BCC2F126-C3E1-4535-9138-1567A693BA0D}" destId="{81691DC0-92AA-4738-B9A9-08C88940BD7F}" srcOrd="0" destOrd="0" presId="urn:microsoft.com/office/officeart/2005/8/layout/bProcess3"/>
    <dgm:cxn modelId="{3AE2E755-1727-4987-A75F-7AEE081A8CAB}" type="presOf" srcId="{BCC2F126-C3E1-4535-9138-1567A693BA0D}" destId="{423B2924-5836-47F2-BB4A-CFCD3B3AE179}" srcOrd="1" destOrd="0" presId="urn:microsoft.com/office/officeart/2005/8/layout/bProcess3"/>
    <dgm:cxn modelId="{494E5558-BEDA-48F4-B323-2C88789EEEA3}" type="presOf" srcId="{57B0FE17-A799-4608-9B90-D88868D28578}" destId="{B568DBF1-9345-4F43-8E9C-70CE7A59984B}" srcOrd="0" destOrd="0" presId="urn:microsoft.com/office/officeart/2005/8/layout/bProcess3"/>
    <dgm:cxn modelId="{4FC7F280-79E5-46FD-82EE-6EABC04AE0DE}" type="presOf" srcId="{65FA278B-D9B7-4E18-B60C-70CEB95551D1}" destId="{A233728E-EA1A-4969-B075-3C51B933141C}" srcOrd="0" destOrd="0" presId="urn:microsoft.com/office/officeart/2005/8/layout/bProcess3"/>
    <dgm:cxn modelId="{67EA7B8F-BEC3-4FE3-B1FB-6C6629A592C8}" srcId="{57B0FE17-A799-4608-9B90-D88868D28578}" destId="{827289EC-435B-4F5E-BF12-965CFABF0B18}" srcOrd="3" destOrd="0" parTransId="{FB7A1BCE-98D3-4FA7-8619-D48FBD5ADCE6}" sibTransId="{BCC2F126-C3E1-4535-9138-1567A693BA0D}"/>
    <dgm:cxn modelId="{4CF6B69B-1960-4A3A-9DA3-6DCB8BA45B2F}" type="presOf" srcId="{AD2BECDB-5FBC-4DBA-AF85-510D0026817C}" destId="{ABD80A51-7D7C-4DE6-B1BC-EA9FD175F6C4}" srcOrd="0" destOrd="0" presId="urn:microsoft.com/office/officeart/2005/8/layout/bProcess3"/>
    <dgm:cxn modelId="{7D71829F-1B68-4FC5-9709-6CBD7DBF8705}" srcId="{57B0FE17-A799-4608-9B90-D88868D28578}" destId="{0BCC3334-A85B-4920-8936-6AAEB8703B57}" srcOrd="8" destOrd="0" parTransId="{257EA914-69A1-43C7-B57B-5562CE5B6452}" sibTransId="{C3AEAA44-F8FC-4E3B-9399-BADFED06766D}"/>
    <dgm:cxn modelId="{B86025BC-4B5A-41EE-9ABA-AB4F9F105958}" srcId="{57B0FE17-A799-4608-9B90-D88868D28578}" destId="{2E436A7F-ABA3-42A6-A81C-9C989E8E60D8}" srcOrd="4" destOrd="0" parTransId="{9FE3E986-B47F-4D90-BA0F-B1F576BA4E8E}" sibTransId="{65FA278B-D9B7-4E18-B60C-70CEB95551D1}"/>
    <dgm:cxn modelId="{CF336FBC-D576-4DCC-A893-F23AD40F6E1B}" type="presOf" srcId="{089B17EA-7185-4F76-BD94-C2EBD2871534}" destId="{5F3B6080-45D6-4202-ACB4-AF1323FCD7FD}" srcOrd="1" destOrd="0" presId="urn:microsoft.com/office/officeart/2005/8/layout/bProcess3"/>
    <dgm:cxn modelId="{CB612DBD-50BC-473F-A69D-9507380DCDBE}" type="presOf" srcId="{937D0304-3893-4FF0-AC13-B392F1A88CD7}" destId="{180D0053-072F-4B43-B803-4A1E0131FBDA}" srcOrd="1" destOrd="0" presId="urn:microsoft.com/office/officeart/2005/8/layout/bProcess3"/>
    <dgm:cxn modelId="{4C0E62C0-B29D-4C9C-A5AE-75AD6DAB1C65}" type="presOf" srcId="{3D7AF256-6CF1-4B94-B899-DF10DCB3B0DF}" destId="{0E94C901-EE28-45EB-9394-570FA74B1CBE}" srcOrd="0" destOrd="0" presId="urn:microsoft.com/office/officeart/2005/8/layout/bProcess3"/>
    <dgm:cxn modelId="{49A3C8CF-10E1-4C75-A69D-BC30294BE7D8}" type="presOf" srcId="{47DE8F86-0C86-4B09-A626-2A6C6F9D7C28}" destId="{708BE52C-BFF8-4A6D-9C85-97B98FD5024D}" srcOrd="1" destOrd="0" presId="urn:microsoft.com/office/officeart/2005/8/layout/bProcess3"/>
    <dgm:cxn modelId="{183A00D8-DBA0-4A07-B1C5-FF5671B62B22}" type="presOf" srcId="{3BDAB785-66CA-443D-B939-F2944BAC43AE}" destId="{CA5CB834-7150-4E47-873F-7B4E47732C40}" srcOrd="0" destOrd="0" presId="urn:microsoft.com/office/officeart/2005/8/layout/bProcess3"/>
    <dgm:cxn modelId="{886F93D8-15E1-40B4-B6AB-D3D863F93E4E}" type="presOf" srcId="{FBFD7B3F-1BAC-4A8A-91AB-9A5E3A20CDD6}" destId="{BD2B53F0-84D8-436B-9619-0FC3A310F086}" srcOrd="0" destOrd="0" presId="urn:microsoft.com/office/officeart/2005/8/layout/bProcess3"/>
    <dgm:cxn modelId="{519104DB-898F-43AA-8B20-F763C2728611}" type="presOf" srcId="{2F7AB0D0-29DB-46FA-9DC0-208B335817C9}" destId="{D3C1E9C5-88BF-4F95-80CF-7B6E859B2756}" srcOrd="0" destOrd="0" presId="urn:microsoft.com/office/officeart/2005/8/layout/bProcess3"/>
    <dgm:cxn modelId="{5124A7DF-13C2-4D65-AB9D-4A387B6EAAA7}" srcId="{57B0FE17-A799-4608-9B90-D88868D28578}" destId="{FE1E13EE-D785-4FF8-891A-33AB398EDC18}" srcOrd="1" destOrd="0" parTransId="{E913C422-31A0-4939-B0FC-BD791933B2F6}" sibTransId="{089B17EA-7185-4F76-BD94-C2EBD2871534}"/>
    <dgm:cxn modelId="{1FA9D7E0-86FD-42DF-B327-2A53E4BC7BF8}" srcId="{57B0FE17-A799-4608-9B90-D88868D28578}" destId="{245A7215-91F1-4BCB-9592-DAE720835A5F}" srcOrd="6" destOrd="0" parTransId="{67EC321E-2180-47F0-BC6E-290338BAC6FE}" sibTransId="{3D7AF256-6CF1-4B94-B899-DF10DCB3B0DF}"/>
    <dgm:cxn modelId="{879683E8-ADC2-4F1A-8937-E0DC74997BE4}" srcId="{57B0FE17-A799-4608-9B90-D88868D28578}" destId="{1F2F19D1-646C-49BE-801F-90E65CFD2819}" srcOrd="7" destOrd="0" parTransId="{4EA8F0C4-F0F5-433D-8BA8-F8DFBA34C747}" sibTransId="{937D0304-3893-4FF0-AC13-B392F1A88CD7}"/>
    <dgm:cxn modelId="{374748EF-69B5-4C39-A719-6E020508F822}" type="presOf" srcId="{81AE26E8-D428-43B3-8D1F-EBC9E5E85875}" destId="{FF4D5BF4-0512-4A70-BCCA-2D740AD1A0D2}" srcOrd="1" destOrd="0" presId="urn:microsoft.com/office/officeart/2005/8/layout/bProcess3"/>
    <dgm:cxn modelId="{41B1FDFC-C7D5-4D08-99D4-BFF59E538A70}" type="presOf" srcId="{0BCC3334-A85B-4920-8936-6AAEB8703B57}" destId="{83DD9F20-D42B-4EEE-86F1-54F6C74D27CC}" srcOrd="0" destOrd="0" presId="urn:microsoft.com/office/officeart/2005/8/layout/bProcess3"/>
    <dgm:cxn modelId="{31B725A1-7BA9-428D-9992-7003BAE3FEAD}" type="presParOf" srcId="{B568DBF1-9345-4F43-8E9C-70CE7A59984B}" destId="{BD2B53F0-84D8-436B-9619-0FC3A310F086}" srcOrd="0" destOrd="0" presId="urn:microsoft.com/office/officeart/2005/8/layout/bProcess3"/>
    <dgm:cxn modelId="{C00EC172-025D-411A-90CF-963B1633B033}" type="presParOf" srcId="{B568DBF1-9345-4F43-8E9C-70CE7A59984B}" destId="{125D9A44-9F4B-4F25-958D-B607936AE316}" srcOrd="1" destOrd="0" presId="urn:microsoft.com/office/officeart/2005/8/layout/bProcess3"/>
    <dgm:cxn modelId="{BAFFE957-2180-46F4-9C8F-9E1BA52B2013}" type="presParOf" srcId="{125D9A44-9F4B-4F25-958D-B607936AE316}" destId="{708BE52C-BFF8-4A6D-9C85-97B98FD5024D}" srcOrd="0" destOrd="0" presId="urn:microsoft.com/office/officeart/2005/8/layout/bProcess3"/>
    <dgm:cxn modelId="{BF257AAA-7A15-4DEA-8DF3-B02B675B3A65}" type="presParOf" srcId="{B568DBF1-9345-4F43-8E9C-70CE7A59984B}" destId="{9FAD7464-477B-40EB-9951-31F3E12B02AC}" srcOrd="2" destOrd="0" presId="urn:microsoft.com/office/officeart/2005/8/layout/bProcess3"/>
    <dgm:cxn modelId="{D517A5F5-1646-43A3-882A-9C0DC977A3EC}" type="presParOf" srcId="{B568DBF1-9345-4F43-8E9C-70CE7A59984B}" destId="{CAC5AF71-D1F4-4C09-B8E7-845B1615A869}" srcOrd="3" destOrd="0" presId="urn:microsoft.com/office/officeart/2005/8/layout/bProcess3"/>
    <dgm:cxn modelId="{5FDC4D69-48B9-4C2C-903A-656901726FEC}" type="presParOf" srcId="{CAC5AF71-D1F4-4C09-B8E7-845B1615A869}" destId="{5F3B6080-45D6-4202-ACB4-AF1323FCD7FD}" srcOrd="0" destOrd="0" presId="urn:microsoft.com/office/officeart/2005/8/layout/bProcess3"/>
    <dgm:cxn modelId="{C5EBFF83-C710-4F68-8921-CB740EA2444D}" type="presParOf" srcId="{B568DBF1-9345-4F43-8E9C-70CE7A59984B}" destId="{D3C1E9C5-88BF-4F95-80CF-7B6E859B2756}" srcOrd="4" destOrd="0" presId="urn:microsoft.com/office/officeart/2005/8/layout/bProcess3"/>
    <dgm:cxn modelId="{648AE761-85D2-4787-AC5C-DDA3CE0BD5F7}" type="presParOf" srcId="{B568DBF1-9345-4F43-8E9C-70CE7A59984B}" destId="{82A548F6-71D6-4C69-840A-BAD2B25DCAAF}" srcOrd="5" destOrd="0" presId="urn:microsoft.com/office/officeart/2005/8/layout/bProcess3"/>
    <dgm:cxn modelId="{7D5FF1C5-C4F8-490E-9110-95CAC618BA98}" type="presParOf" srcId="{82A548F6-71D6-4C69-840A-BAD2B25DCAAF}" destId="{FF4D5BF4-0512-4A70-BCCA-2D740AD1A0D2}" srcOrd="0" destOrd="0" presId="urn:microsoft.com/office/officeart/2005/8/layout/bProcess3"/>
    <dgm:cxn modelId="{58C0AE69-5082-4152-A492-5DA17DA1044F}" type="presParOf" srcId="{B568DBF1-9345-4F43-8E9C-70CE7A59984B}" destId="{7A2E8FE6-C4ED-4589-A275-7C429DF015EF}" srcOrd="6" destOrd="0" presId="urn:microsoft.com/office/officeart/2005/8/layout/bProcess3"/>
    <dgm:cxn modelId="{1942AEAD-7EAB-4E9B-925F-C48C610F6CD5}" type="presParOf" srcId="{B568DBF1-9345-4F43-8E9C-70CE7A59984B}" destId="{81691DC0-92AA-4738-B9A9-08C88940BD7F}" srcOrd="7" destOrd="0" presId="urn:microsoft.com/office/officeart/2005/8/layout/bProcess3"/>
    <dgm:cxn modelId="{75C67107-CA8E-434A-8326-4959764F8B5D}" type="presParOf" srcId="{81691DC0-92AA-4738-B9A9-08C88940BD7F}" destId="{423B2924-5836-47F2-BB4A-CFCD3B3AE179}" srcOrd="0" destOrd="0" presId="urn:microsoft.com/office/officeart/2005/8/layout/bProcess3"/>
    <dgm:cxn modelId="{54F2962A-E510-49FD-998F-EFC4939ACD9E}" type="presParOf" srcId="{B568DBF1-9345-4F43-8E9C-70CE7A59984B}" destId="{DAEDE564-323C-49DA-B62B-7B1641B85BE9}" srcOrd="8" destOrd="0" presId="urn:microsoft.com/office/officeart/2005/8/layout/bProcess3"/>
    <dgm:cxn modelId="{217C36A8-E2F6-493A-81FB-B8081C120856}" type="presParOf" srcId="{B568DBF1-9345-4F43-8E9C-70CE7A59984B}" destId="{A233728E-EA1A-4969-B075-3C51B933141C}" srcOrd="9" destOrd="0" presId="urn:microsoft.com/office/officeart/2005/8/layout/bProcess3"/>
    <dgm:cxn modelId="{0EF80794-AC8D-443D-8E95-03F4F4CCFD41}" type="presParOf" srcId="{A233728E-EA1A-4969-B075-3C51B933141C}" destId="{3F7BD6DF-6B24-4BDC-A53C-7B09DAF61149}" srcOrd="0" destOrd="0" presId="urn:microsoft.com/office/officeart/2005/8/layout/bProcess3"/>
    <dgm:cxn modelId="{0E310AA6-0374-42FC-926E-5AD8B978931D}" type="presParOf" srcId="{B568DBF1-9345-4F43-8E9C-70CE7A59984B}" destId="{ABD80A51-7D7C-4DE6-B1BC-EA9FD175F6C4}" srcOrd="10" destOrd="0" presId="urn:microsoft.com/office/officeart/2005/8/layout/bProcess3"/>
    <dgm:cxn modelId="{06DB1B5D-2F62-4EF2-A09E-5E5AF5BA1558}" type="presParOf" srcId="{B568DBF1-9345-4F43-8E9C-70CE7A59984B}" destId="{CA5CB834-7150-4E47-873F-7B4E47732C40}" srcOrd="11" destOrd="0" presId="urn:microsoft.com/office/officeart/2005/8/layout/bProcess3"/>
    <dgm:cxn modelId="{53ADAA01-D8B3-4BDC-956C-E72D73CC32A5}" type="presParOf" srcId="{CA5CB834-7150-4E47-873F-7B4E47732C40}" destId="{AD0275BA-3AAA-42D7-B2A1-8FD9D5A18D11}" srcOrd="0" destOrd="0" presId="urn:microsoft.com/office/officeart/2005/8/layout/bProcess3"/>
    <dgm:cxn modelId="{373DFFF9-CB21-4B8C-BE44-7D36077BC60F}" type="presParOf" srcId="{B568DBF1-9345-4F43-8E9C-70CE7A59984B}" destId="{99F1170F-715A-4E76-BBD9-2F0131D6EBE7}" srcOrd="12" destOrd="0" presId="urn:microsoft.com/office/officeart/2005/8/layout/bProcess3"/>
    <dgm:cxn modelId="{F815A584-A5F6-44AA-ADB5-444D53EC5ED6}" type="presParOf" srcId="{B568DBF1-9345-4F43-8E9C-70CE7A59984B}" destId="{0E94C901-EE28-45EB-9394-570FA74B1CBE}" srcOrd="13" destOrd="0" presId="urn:microsoft.com/office/officeart/2005/8/layout/bProcess3"/>
    <dgm:cxn modelId="{4ACAEBC6-B988-4710-89F8-C4A433F1CDE8}" type="presParOf" srcId="{0E94C901-EE28-45EB-9394-570FA74B1CBE}" destId="{4B55EAD9-3640-4580-BC4C-377B0B8BA31A}" srcOrd="0" destOrd="0" presId="urn:microsoft.com/office/officeart/2005/8/layout/bProcess3"/>
    <dgm:cxn modelId="{A2EBD331-90A6-4EF1-A033-8BB61DBAEF1E}" type="presParOf" srcId="{B568DBF1-9345-4F43-8E9C-70CE7A59984B}" destId="{E5CABEC1-2AE3-4EEE-A58F-7E8344D7629A}" srcOrd="14" destOrd="0" presId="urn:microsoft.com/office/officeart/2005/8/layout/bProcess3"/>
    <dgm:cxn modelId="{F16F872F-A51B-4935-AB75-10E40F252D4E}" type="presParOf" srcId="{B568DBF1-9345-4F43-8E9C-70CE7A59984B}" destId="{662709AE-9079-4A01-80CE-055BB26021DD}" srcOrd="15" destOrd="0" presId="urn:microsoft.com/office/officeart/2005/8/layout/bProcess3"/>
    <dgm:cxn modelId="{C5D64D50-EE70-4381-998D-DBE259A14181}" type="presParOf" srcId="{662709AE-9079-4A01-80CE-055BB26021DD}" destId="{180D0053-072F-4B43-B803-4A1E0131FBDA}" srcOrd="0" destOrd="0" presId="urn:microsoft.com/office/officeart/2005/8/layout/bProcess3"/>
    <dgm:cxn modelId="{42ED117C-F528-4DD7-8F45-2C31BEFD04D7}" type="presParOf" srcId="{B568DBF1-9345-4F43-8E9C-70CE7A59984B}" destId="{83DD9F20-D42B-4EEE-86F1-54F6C74D27CC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B0FE17-A799-4608-9B90-D88868D2857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D7B3F-1BAC-4A8A-91AB-9A5E3A20CD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Capture Live Camera Feed</a:t>
          </a:r>
        </a:p>
        <a:p>
          <a:r>
            <a:rPr lang="en-US" dirty="0"/>
            <a:t>On the Hardware</a:t>
          </a:r>
        </a:p>
      </dgm:t>
    </dgm:pt>
    <dgm:pt modelId="{BF83FAFA-3D39-4E75-8BD1-55E49C61BF80}" type="parTrans" cxnId="{8AEF612B-7E8B-4439-8C2D-2AD172991C03}">
      <dgm:prSet/>
      <dgm:spPr/>
      <dgm:t>
        <a:bodyPr/>
        <a:lstStyle/>
        <a:p>
          <a:endParaRPr lang="en-US"/>
        </a:p>
      </dgm:t>
    </dgm:pt>
    <dgm:pt modelId="{47DE8F86-0C86-4B09-A626-2A6C6F9D7C28}" type="sibTrans" cxnId="{8AEF612B-7E8B-4439-8C2D-2AD172991C03}">
      <dgm:prSet/>
      <dgm:spPr/>
      <dgm:t>
        <a:bodyPr/>
        <a:lstStyle/>
        <a:p>
          <a:endParaRPr lang="en-US"/>
        </a:p>
      </dgm:t>
    </dgm:pt>
    <dgm:pt modelId="{FE1E13EE-D785-4FF8-891A-33AB398EDC18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/>
            <a:t>Run the Optimized Code for Real Time Social Distance Detection</a:t>
          </a:r>
        </a:p>
      </dgm:t>
    </dgm:pt>
    <dgm:pt modelId="{E913C422-31A0-4939-B0FC-BD791933B2F6}" type="parTrans" cxnId="{5124A7DF-13C2-4D65-AB9D-4A387B6EAAA7}">
      <dgm:prSet/>
      <dgm:spPr/>
      <dgm:t>
        <a:bodyPr/>
        <a:lstStyle/>
        <a:p>
          <a:endParaRPr lang="en-US"/>
        </a:p>
      </dgm:t>
    </dgm:pt>
    <dgm:pt modelId="{089B17EA-7185-4F76-BD94-C2EBD2871534}" type="sibTrans" cxnId="{5124A7DF-13C2-4D65-AB9D-4A387B6EAAA7}">
      <dgm:prSet/>
      <dgm:spPr/>
      <dgm:t>
        <a:bodyPr/>
        <a:lstStyle/>
        <a:p>
          <a:endParaRPr lang="en-US"/>
        </a:p>
      </dgm:t>
    </dgm:pt>
    <dgm:pt modelId="{2F7AB0D0-29DB-46FA-9DC0-208B335817C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Get the Bounding Boxes</a:t>
          </a:r>
        </a:p>
      </dgm:t>
    </dgm:pt>
    <dgm:pt modelId="{93850E72-EB0E-44C4-A0C2-C01EDA5D70F6}" type="parTrans" cxnId="{E770F202-3CDA-4B85-9C66-CBFF7CE9A3F2}">
      <dgm:prSet/>
      <dgm:spPr/>
      <dgm:t>
        <a:bodyPr/>
        <a:lstStyle/>
        <a:p>
          <a:endParaRPr lang="en-US"/>
        </a:p>
      </dgm:t>
    </dgm:pt>
    <dgm:pt modelId="{81AE26E8-D428-43B3-8D1F-EBC9E5E85875}" type="sibTrans" cxnId="{E770F202-3CDA-4B85-9C66-CBFF7CE9A3F2}">
      <dgm:prSet/>
      <dgm:spPr/>
      <dgm:t>
        <a:bodyPr/>
        <a:lstStyle/>
        <a:p>
          <a:endParaRPr lang="en-US"/>
        </a:p>
      </dgm:t>
    </dgm:pt>
    <dgm:pt modelId="{827289EC-435B-4F5E-BF12-965CFABF0B1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Get the relevant bounding boxes based on threshold</a:t>
          </a:r>
        </a:p>
      </dgm:t>
    </dgm:pt>
    <dgm:pt modelId="{FB7A1BCE-98D3-4FA7-8619-D48FBD5ADCE6}" type="parTrans" cxnId="{67EA7B8F-BEC3-4FE3-B1FB-6C6629A592C8}">
      <dgm:prSet/>
      <dgm:spPr/>
      <dgm:t>
        <a:bodyPr/>
        <a:lstStyle/>
        <a:p>
          <a:endParaRPr lang="en-US"/>
        </a:p>
      </dgm:t>
    </dgm:pt>
    <dgm:pt modelId="{BCC2F126-C3E1-4535-9138-1567A693BA0D}" type="sibTrans" cxnId="{67EA7B8F-BEC3-4FE3-B1FB-6C6629A592C8}">
      <dgm:prSet/>
      <dgm:spPr/>
      <dgm:t>
        <a:bodyPr/>
        <a:lstStyle/>
        <a:p>
          <a:endParaRPr lang="en-US"/>
        </a:p>
      </dgm:t>
    </dgm:pt>
    <dgm:pt modelId="{2E436A7F-ABA3-42A6-A81C-9C989E8E60D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Send to the MATLAB through Raspi HSP in MATLAB</a:t>
          </a:r>
        </a:p>
      </dgm:t>
    </dgm:pt>
    <dgm:pt modelId="{9FE3E986-B47F-4D90-BA0F-B1F576BA4E8E}" type="parTrans" cxnId="{B86025BC-4B5A-41EE-9ABA-AB4F9F105958}">
      <dgm:prSet/>
      <dgm:spPr/>
      <dgm:t>
        <a:bodyPr/>
        <a:lstStyle/>
        <a:p>
          <a:endParaRPr lang="en-US"/>
        </a:p>
      </dgm:t>
    </dgm:pt>
    <dgm:pt modelId="{65FA278B-D9B7-4E18-B60C-70CEB95551D1}" type="sibTrans" cxnId="{B86025BC-4B5A-41EE-9ABA-AB4F9F105958}">
      <dgm:prSet/>
      <dgm:spPr/>
      <dgm:t>
        <a:bodyPr/>
        <a:lstStyle/>
        <a:p>
          <a:endParaRPr lang="en-US"/>
        </a:p>
      </dgm:t>
    </dgm:pt>
    <dgm:pt modelId="{B568DBF1-9345-4F43-8E9C-70CE7A59984B}" type="pres">
      <dgm:prSet presAssocID="{57B0FE17-A799-4608-9B90-D88868D28578}" presName="Name0" presStyleCnt="0">
        <dgm:presLayoutVars>
          <dgm:dir/>
          <dgm:resizeHandles val="exact"/>
        </dgm:presLayoutVars>
      </dgm:prSet>
      <dgm:spPr/>
    </dgm:pt>
    <dgm:pt modelId="{BD2B53F0-84D8-436B-9619-0FC3A310F086}" type="pres">
      <dgm:prSet presAssocID="{FBFD7B3F-1BAC-4A8A-91AB-9A5E3A20CDD6}" presName="node" presStyleLbl="node1" presStyleIdx="0" presStyleCnt="5">
        <dgm:presLayoutVars>
          <dgm:bulletEnabled val="1"/>
        </dgm:presLayoutVars>
      </dgm:prSet>
      <dgm:spPr/>
    </dgm:pt>
    <dgm:pt modelId="{125D9A44-9F4B-4F25-958D-B607936AE316}" type="pres">
      <dgm:prSet presAssocID="{47DE8F86-0C86-4B09-A626-2A6C6F9D7C28}" presName="sibTrans" presStyleLbl="sibTrans1D1" presStyleIdx="0" presStyleCnt="4"/>
      <dgm:spPr/>
    </dgm:pt>
    <dgm:pt modelId="{708BE52C-BFF8-4A6D-9C85-97B98FD5024D}" type="pres">
      <dgm:prSet presAssocID="{47DE8F86-0C86-4B09-A626-2A6C6F9D7C28}" presName="connectorText" presStyleLbl="sibTrans1D1" presStyleIdx="0" presStyleCnt="4"/>
      <dgm:spPr/>
    </dgm:pt>
    <dgm:pt modelId="{9FAD7464-477B-40EB-9951-31F3E12B02AC}" type="pres">
      <dgm:prSet presAssocID="{FE1E13EE-D785-4FF8-891A-33AB398EDC18}" presName="node" presStyleLbl="node1" presStyleIdx="1" presStyleCnt="5" custScaleX="183314" custScaleY="141438">
        <dgm:presLayoutVars>
          <dgm:bulletEnabled val="1"/>
        </dgm:presLayoutVars>
      </dgm:prSet>
      <dgm:spPr/>
    </dgm:pt>
    <dgm:pt modelId="{CAC5AF71-D1F4-4C09-B8E7-845B1615A869}" type="pres">
      <dgm:prSet presAssocID="{089B17EA-7185-4F76-BD94-C2EBD2871534}" presName="sibTrans" presStyleLbl="sibTrans1D1" presStyleIdx="1" presStyleCnt="4"/>
      <dgm:spPr/>
    </dgm:pt>
    <dgm:pt modelId="{5F3B6080-45D6-4202-ACB4-AF1323FCD7FD}" type="pres">
      <dgm:prSet presAssocID="{089B17EA-7185-4F76-BD94-C2EBD2871534}" presName="connectorText" presStyleLbl="sibTrans1D1" presStyleIdx="1" presStyleCnt="4"/>
      <dgm:spPr/>
    </dgm:pt>
    <dgm:pt modelId="{D3C1E9C5-88BF-4F95-80CF-7B6E859B2756}" type="pres">
      <dgm:prSet presAssocID="{2F7AB0D0-29DB-46FA-9DC0-208B335817C9}" presName="node" presStyleLbl="node1" presStyleIdx="2" presStyleCnt="5">
        <dgm:presLayoutVars>
          <dgm:bulletEnabled val="1"/>
        </dgm:presLayoutVars>
      </dgm:prSet>
      <dgm:spPr/>
    </dgm:pt>
    <dgm:pt modelId="{82A548F6-71D6-4C69-840A-BAD2B25DCAAF}" type="pres">
      <dgm:prSet presAssocID="{81AE26E8-D428-43B3-8D1F-EBC9E5E85875}" presName="sibTrans" presStyleLbl="sibTrans1D1" presStyleIdx="2" presStyleCnt="4"/>
      <dgm:spPr/>
    </dgm:pt>
    <dgm:pt modelId="{FF4D5BF4-0512-4A70-BCCA-2D740AD1A0D2}" type="pres">
      <dgm:prSet presAssocID="{81AE26E8-D428-43B3-8D1F-EBC9E5E85875}" presName="connectorText" presStyleLbl="sibTrans1D1" presStyleIdx="2" presStyleCnt="4"/>
      <dgm:spPr/>
    </dgm:pt>
    <dgm:pt modelId="{7A2E8FE6-C4ED-4589-A275-7C429DF015EF}" type="pres">
      <dgm:prSet presAssocID="{827289EC-435B-4F5E-BF12-965CFABF0B18}" presName="node" presStyleLbl="node1" presStyleIdx="3" presStyleCnt="5">
        <dgm:presLayoutVars>
          <dgm:bulletEnabled val="1"/>
        </dgm:presLayoutVars>
      </dgm:prSet>
      <dgm:spPr/>
    </dgm:pt>
    <dgm:pt modelId="{81691DC0-92AA-4738-B9A9-08C88940BD7F}" type="pres">
      <dgm:prSet presAssocID="{BCC2F126-C3E1-4535-9138-1567A693BA0D}" presName="sibTrans" presStyleLbl="sibTrans1D1" presStyleIdx="3" presStyleCnt="4"/>
      <dgm:spPr/>
    </dgm:pt>
    <dgm:pt modelId="{423B2924-5836-47F2-BB4A-CFCD3B3AE179}" type="pres">
      <dgm:prSet presAssocID="{BCC2F126-C3E1-4535-9138-1567A693BA0D}" presName="connectorText" presStyleLbl="sibTrans1D1" presStyleIdx="3" presStyleCnt="4"/>
      <dgm:spPr/>
    </dgm:pt>
    <dgm:pt modelId="{DAEDE564-323C-49DA-B62B-7B1641B85BE9}" type="pres">
      <dgm:prSet presAssocID="{2E436A7F-ABA3-42A6-A81C-9C989E8E60D8}" presName="node" presStyleLbl="node1" presStyleIdx="4" presStyleCnt="5">
        <dgm:presLayoutVars>
          <dgm:bulletEnabled val="1"/>
        </dgm:presLayoutVars>
      </dgm:prSet>
      <dgm:spPr/>
    </dgm:pt>
  </dgm:ptLst>
  <dgm:cxnLst>
    <dgm:cxn modelId="{E770F202-3CDA-4B85-9C66-CBFF7CE9A3F2}" srcId="{57B0FE17-A799-4608-9B90-D88868D28578}" destId="{2F7AB0D0-29DB-46FA-9DC0-208B335817C9}" srcOrd="2" destOrd="0" parTransId="{93850E72-EB0E-44C4-A0C2-C01EDA5D70F6}" sibTransId="{81AE26E8-D428-43B3-8D1F-EBC9E5E85875}"/>
    <dgm:cxn modelId="{1E988809-2190-4846-B85D-EAD96427DA2C}" type="presOf" srcId="{FE1E13EE-D785-4FF8-891A-33AB398EDC18}" destId="{9FAD7464-477B-40EB-9951-31F3E12B02AC}" srcOrd="0" destOrd="0" presId="urn:microsoft.com/office/officeart/2005/8/layout/bProcess3"/>
    <dgm:cxn modelId="{3817B40F-1449-4BFD-BC8F-32A260D41D57}" type="presOf" srcId="{827289EC-435B-4F5E-BF12-965CFABF0B18}" destId="{7A2E8FE6-C4ED-4589-A275-7C429DF015EF}" srcOrd="0" destOrd="0" presId="urn:microsoft.com/office/officeart/2005/8/layout/bProcess3"/>
    <dgm:cxn modelId="{8AEF612B-7E8B-4439-8C2D-2AD172991C03}" srcId="{57B0FE17-A799-4608-9B90-D88868D28578}" destId="{FBFD7B3F-1BAC-4A8A-91AB-9A5E3A20CDD6}" srcOrd="0" destOrd="0" parTransId="{BF83FAFA-3D39-4E75-8BD1-55E49C61BF80}" sibTransId="{47DE8F86-0C86-4B09-A626-2A6C6F9D7C28}"/>
    <dgm:cxn modelId="{C3906132-BBEF-48BE-9F89-4C5305267D96}" type="presOf" srcId="{47DE8F86-0C86-4B09-A626-2A6C6F9D7C28}" destId="{125D9A44-9F4B-4F25-958D-B607936AE316}" srcOrd="0" destOrd="0" presId="urn:microsoft.com/office/officeart/2005/8/layout/bProcess3"/>
    <dgm:cxn modelId="{054FCD3E-1D77-46FF-A2BF-83CEF42DCFA5}" type="presOf" srcId="{2E436A7F-ABA3-42A6-A81C-9C989E8E60D8}" destId="{DAEDE564-323C-49DA-B62B-7B1641B85BE9}" srcOrd="0" destOrd="0" presId="urn:microsoft.com/office/officeart/2005/8/layout/bProcess3"/>
    <dgm:cxn modelId="{E8255546-2ED9-4D09-972B-BA8EE7635548}" type="presOf" srcId="{089B17EA-7185-4F76-BD94-C2EBD2871534}" destId="{CAC5AF71-D1F4-4C09-B8E7-845B1615A869}" srcOrd="0" destOrd="0" presId="urn:microsoft.com/office/officeart/2005/8/layout/bProcess3"/>
    <dgm:cxn modelId="{B57E6971-369C-4D29-A4CB-B9C7DA75999A}" type="presOf" srcId="{81AE26E8-D428-43B3-8D1F-EBC9E5E85875}" destId="{82A548F6-71D6-4C69-840A-BAD2B25DCAAF}" srcOrd="0" destOrd="0" presId="urn:microsoft.com/office/officeart/2005/8/layout/bProcess3"/>
    <dgm:cxn modelId="{BC061A72-B183-4395-8DEC-712404325B24}" type="presOf" srcId="{BCC2F126-C3E1-4535-9138-1567A693BA0D}" destId="{81691DC0-92AA-4738-B9A9-08C88940BD7F}" srcOrd="0" destOrd="0" presId="urn:microsoft.com/office/officeart/2005/8/layout/bProcess3"/>
    <dgm:cxn modelId="{3AE2E755-1727-4987-A75F-7AEE081A8CAB}" type="presOf" srcId="{BCC2F126-C3E1-4535-9138-1567A693BA0D}" destId="{423B2924-5836-47F2-BB4A-CFCD3B3AE179}" srcOrd="1" destOrd="0" presId="urn:microsoft.com/office/officeart/2005/8/layout/bProcess3"/>
    <dgm:cxn modelId="{494E5558-BEDA-48F4-B323-2C88789EEEA3}" type="presOf" srcId="{57B0FE17-A799-4608-9B90-D88868D28578}" destId="{B568DBF1-9345-4F43-8E9C-70CE7A59984B}" srcOrd="0" destOrd="0" presId="urn:microsoft.com/office/officeart/2005/8/layout/bProcess3"/>
    <dgm:cxn modelId="{67EA7B8F-BEC3-4FE3-B1FB-6C6629A592C8}" srcId="{57B0FE17-A799-4608-9B90-D88868D28578}" destId="{827289EC-435B-4F5E-BF12-965CFABF0B18}" srcOrd="3" destOrd="0" parTransId="{FB7A1BCE-98D3-4FA7-8619-D48FBD5ADCE6}" sibTransId="{BCC2F126-C3E1-4535-9138-1567A693BA0D}"/>
    <dgm:cxn modelId="{B86025BC-4B5A-41EE-9ABA-AB4F9F105958}" srcId="{57B0FE17-A799-4608-9B90-D88868D28578}" destId="{2E436A7F-ABA3-42A6-A81C-9C989E8E60D8}" srcOrd="4" destOrd="0" parTransId="{9FE3E986-B47F-4D90-BA0F-B1F576BA4E8E}" sibTransId="{65FA278B-D9B7-4E18-B60C-70CEB95551D1}"/>
    <dgm:cxn modelId="{CF336FBC-D576-4DCC-A893-F23AD40F6E1B}" type="presOf" srcId="{089B17EA-7185-4F76-BD94-C2EBD2871534}" destId="{5F3B6080-45D6-4202-ACB4-AF1323FCD7FD}" srcOrd="1" destOrd="0" presId="urn:microsoft.com/office/officeart/2005/8/layout/bProcess3"/>
    <dgm:cxn modelId="{49A3C8CF-10E1-4C75-A69D-BC30294BE7D8}" type="presOf" srcId="{47DE8F86-0C86-4B09-A626-2A6C6F9D7C28}" destId="{708BE52C-BFF8-4A6D-9C85-97B98FD5024D}" srcOrd="1" destOrd="0" presId="urn:microsoft.com/office/officeart/2005/8/layout/bProcess3"/>
    <dgm:cxn modelId="{886F93D8-15E1-40B4-B6AB-D3D863F93E4E}" type="presOf" srcId="{FBFD7B3F-1BAC-4A8A-91AB-9A5E3A20CDD6}" destId="{BD2B53F0-84D8-436B-9619-0FC3A310F086}" srcOrd="0" destOrd="0" presId="urn:microsoft.com/office/officeart/2005/8/layout/bProcess3"/>
    <dgm:cxn modelId="{519104DB-898F-43AA-8B20-F763C2728611}" type="presOf" srcId="{2F7AB0D0-29DB-46FA-9DC0-208B335817C9}" destId="{D3C1E9C5-88BF-4F95-80CF-7B6E859B2756}" srcOrd="0" destOrd="0" presId="urn:microsoft.com/office/officeart/2005/8/layout/bProcess3"/>
    <dgm:cxn modelId="{5124A7DF-13C2-4D65-AB9D-4A387B6EAAA7}" srcId="{57B0FE17-A799-4608-9B90-D88868D28578}" destId="{FE1E13EE-D785-4FF8-891A-33AB398EDC18}" srcOrd="1" destOrd="0" parTransId="{E913C422-31A0-4939-B0FC-BD791933B2F6}" sibTransId="{089B17EA-7185-4F76-BD94-C2EBD2871534}"/>
    <dgm:cxn modelId="{374748EF-69B5-4C39-A719-6E020508F822}" type="presOf" srcId="{81AE26E8-D428-43B3-8D1F-EBC9E5E85875}" destId="{FF4D5BF4-0512-4A70-BCCA-2D740AD1A0D2}" srcOrd="1" destOrd="0" presId="urn:microsoft.com/office/officeart/2005/8/layout/bProcess3"/>
    <dgm:cxn modelId="{31B725A1-7BA9-428D-9992-7003BAE3FEAD}" type="presParOf" srcId="{B568DBF1-9345-4F43-8E9C-70CE7A59984B}" destId="{BD2B53F0-84D8-436B-9619-0FC3A310F086}" srcOrd="0" destOrd="0" presId="urn:microsoft.com/office/officeart/2005/8/layout/bProcess3"/>
    <dgm:cxn modelId="{C00EC172-025D-411A-90CF-963B1633B033}" type="presParOf" srcId="{B568DBF1-9345-4F43-8E9C-70CE7A59984B}" destId="{125D9A44-9F4B-4F25-958D-B607936AE316}" srcOrd="1" destOrd="0" presId="urn:microsoft.com/office/officeart/2005/8/layout/bProcess3"/>
    <dgm:cxn modelId="{BAFFE957-2180-46F4-9C8F-9E1BA52B2013}" type="presParOf" srcId="{125D9A44-9F4B-4F25-958D-B607936AE316}" destId="{708BE52C-BFF8-4A6D-9C85-97B98FD5024D}" srcOrd="0" destOrd="0" presId="urn:microsoft.com/office/officeart/2005/8/layout/bProcess3"/>
    <dgm:cxn modelId="{BF257AAA-7A15-4DEA-8DF3-B02B675B3A65}" type="presParOf" srcId="{B568DBF1-9345-4F43-8E9C-70CE7A59984B}" destId="{9FAD7464-477B-40EB-9951-31F3E12B02AC}" srcOrd="2" destOrd="0" presId="urn:microsoft.com/office/officeart/2005/8/layout/bProcess3"/>
    <dgm:cxn modelId="{D517A5F5-1646-43A3-882A-9C0DC977A3EC}" type="presParOf" srcId="{B568DBF1-9345-4F43-8E9C-70CE7A59984B}" destId="{CAC5AF71-D1F4-4C09-B8E7-845B1615A869}" srcOrd="3" destOrd="0" presId="urn:microsoft.com/office/officeart/2005/8/layout/bProcess3"/>
    <dgm:cxn modelId="{5FDC4D69-48B9-4C2C-903A-656901726FEC}" type="presParOf" srcId="{CAC5AF71-D1F4-4C09-B8E7-845B1615A869}" destId="{5F3B6080-45D6-4202-ACB4-AF1323FCD7FD}" srcOrd="0" destOrd="0" presId="urn:microsoft.com/office/officeart/2005/8/layout/bProcess3"/>
    <dgm:cxn modelId="{C5EBFF83-C710-4F68-8921-CB740EA2444D}" type="presParOf" srcId="{B568DBF1-9345-4F43-8E9C-70CE7A59984B}" destId="{D3C1E9C5-88BF-4F95-80CF-7B6E859B2756}" srcOrd="4" destOrd="0" presId="urn:microsoft.com/office/officeart/2005/8/layout/bProcess3"/>
    <dgm:cxn modelId="{648AE761-85D2-4787-AC5C-DDA3CE0BD5F7}" type="presParOf" srcId="{B568DBF1-9345-4F43-8E9C-70CE7A59984B}" destId="{82A548F6-71D6-4C69-840A-BAD2B25DCAAF}" srcOrd="5" destOrd="0" presId="urn:microsoft.com/office/officeart/2005/8/layout/bProcess3"/>
    <dgm:cxn modelId="{7D5FF1C5-C4F8-490E-9110-95CAC618BA98}" type="presParOf" srcId="{82A548F6-71D6-4C69-840A-BAD2B25DCAAF}" destId="{FF4D5BF4-0512-4A70-BCCA-2D740AD1A0D2}" srcOrd="0" destOrd="0" presId="urn:microsoft.com/office/officeart/2005/8/layout/bProcess3"/>
    <dgm:cxn modelId="{58C0AE69-5082-4152-A492-5DA17DA1044F}" type="presParOf" srcId="{B568DBF1-9345-4F43-8E9C-70CE7A59984B}" destId="{7A2E8FE6-C4ED-4589-A275-7C429DF015EF}" srcOrd="6" destOrd="0" presId="urn:microsoft.com/office/officeart/2005/8/layout/bProcess3"/>
    <dgm:cxn modelId="{1942AEAD-7EAB-4E9B-925F-C48C610F6CD5}" type="presParOf" srcId="{B568DBF1-9345-4F43-8E9C-70CE7A59984B}" destId="{81691DC0-92AA-4738-B9A9-08C88940BD7F}" srcOrd="7" destOrd="0" presId="urn:microsoft.com/office/officeart/2005/8/layout/bProcess3"/>
    <dgm:cxn modelId="{75C67107-CA8E-434A-8326-4959764F8B5D}" type="presParOf" srcId="{81691DC0-92AA-4738-B9A9-08C88940BD7F}" destId="{423B2924-5836-47F2-BB4A-CFCD3B3AE179}" srcOrd="0" destOrd="0" presId="urn:microsoft.com/office/officeart/2005/8/layout/bProcess3"/>
    <dgm:cxn modelId="{54F2962A-E510-49FD-998F-EFC4939ACD9E}" type="presParOf" srcId="{B568DBF1-9345-4F43-8E9C-70CE7A59984B}" destId="{DAEDE564-323C-49DA-B62B-7B1641B85BE9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E87EA3-4EFC-421E-A23B-CF3726B0F495}" type="doc">
      <dgm:prSet loTypeId="urn:microsoft.com/office/officeart/2005/8/layout/hProcess10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SG"/>
        </a:p>
      </dgm:t>
    </dgm:pt>
    <dgm:pt modelId="{C959925F-7345-492F-84D8-37E049066DB9}">
      <dgm:prSet phldrT="[Text]" custT="1"/>
      <dgm:spPr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SG" sz="1600" b="1" dirty="0">
              <a:latin typeface="Glacial Indifference" panose="020B0604020202020204" charset="0"/>
            </a:rPr>
            <a:t>Manual</a:t>
          </a:r>
          <a:r>
            <a:rPr lang="en-SG" sz="1600" b="1" baseline="0" dirty="0">
              <a:latin typeface="Glacial Indifference" panose="020B0604020202020204" charset="0"/>
            </a:rPr>
            <a:t> Effort in Optimizing Code</a:t>
          </a:r>
          <a:endParaRPr lang="en-SG" sz="1600" b="1" dirty="0">
            <a:latin typeface="Glacial Indifference" panose="020B0604020202020204" charset="0"/>
          </a:endParaRPr>
        </a:p>
      </dgm:t>
    </dgm:pt>
    <dgm:pt modelId="{247EDD20-D694-426A-AD9D-866A913E201A}" type="parTrans" cxnId="{03CFFC45-E94E-4F28-BA45-A58F3619610E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39651B3C-A6CE-4BE3-A69B-6EB08A9532F0}" type="sibTrans" cxnId="{03CFFC45-E94E-4F28-BA45-A58F3619610E}">
      <dgm:prSet/>
      <dgm:spPr/>
      <dgm:t>
        <a:bodyPr/>
        <a:lstStyle/>
        <a:p>
          <a:endParaRPr lang="en-SG" dirty="0">
            <a:latin typeface="Glacial Indifference" panose="020B0604020202020204" charset="0"/>
          </a:endParaRPr>
        </a:p>
      </dgm:t>
    </dgm:pt>
    <dgm:pt modelId="{CDE91D9C-E52F-409B-AD17-D3423FE6EF1D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Manually Optimize using ARM Assembly Intrinsics</a:t>
          </a:r>
        </a:p>
      </dgm:t>
    </dgm:pt>
    <dgm:pt modelId="{BFC262A5-8F59-4F60-84DD-4D8215A67907}" type="parTrans" cxnId="{2D08E65B-E4D4-4B63-ACAB-924E3463B7A7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F53D3302-4A9D-4C38-8F0D-D0DD11DAAB9E}" type="sibTrans" cxnId="{2D08E65B-E4D4-4B63-ACAB-924E3463B7A7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5416CDA8-F445-4759-9BAF-ACEECD60BE91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Write a script for Quantizing Model</a:t>
          </a:r>
        </a:p>
      </dgm:t>
    </dgm:pt>
    <dgm:pt modelId="{4FAA23A6-4C5C-4127-AC8B-67F48F4ECC22}" type="parTrans" cxnId="{2256DECB-1BC4-46DD-8B12-46AED363878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58E03EF8-F8CA-492C-B7FB-B47586844836}" type="sibTrans" cxnId="{2256DECB-1BC4-46DD-8B12-46AED363878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1DD6CFF5-1D8D-4924-A5EF-6F414A4D4CE0}">
      <dgm:prSet phldrT="[Text]" custT="1"/>
      <dgm:spPr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SG" sz="1600" b="1" dirty="0">
              <a:latin typeface="Glacial Indifference" panose="020B0604020202020204" charset="0"/>
            </a:rPr>
            <a:t>Manual Copying To Hardware</a:t>
          </a:r>
        </a:p>
      </dgm:t>
    </dgm:pt>
    <dgm:pt modelId="{58894CB8-EC22-4CCE-AEA6-CB5C46951C93}" type="parTrans" cxnId="{442E32CB-905E-41DE-9D4A-46DD5FADFA2A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D0F74829-AA40-4D26-B521-C097EB932236}" type="sibTrans" cxnId="{442E32CB-905E-41DE-9D4A-46DD5FADFA2A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99A61D90-0DB2-4EFB-BBF4-AA895C8D5B5D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Have to manual copy code to hardware</a:t>
          </a:r>
        </a:p>
      </dgm:t>
    </dgm:pt>
    <dgm:pt modelId="{6845BB58-10E3-4536-B893-06CFF1D3F159}" type="parTrans" cxnId="{436ADE7B-E51A-4FE3-B10A-3B0F6EE239A1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0BD296F6-0EC2-4AA1-9927-BA3FD5EFA081}" type="sibTrans" cxnId="{436ADE7B-E51A-4FE3-B10A-3B0F6EE239A1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CE719E6E-23DE-4025-AE86-3F55E2EA3379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Retrieve output is difficult and have to manually handle output store and copying</a:t>
          </a:r>
        </a:p>
      </dgm:t>
    </dgm:pt>
    <dgm:pt modelId="{B7F6500A-D70D-4C5C-8FA5-93B047CEAD84}" type="parTrans" cxnId="{EDF52A4F-22E3-49C7-B46A-35824BF1472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0DE97BF1-FF44-428C-BB98-36314315ED3A}" type="sibTrans" cxnId="{EDF52A4F-22E3-49C7-B46A-35824BF1472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A6E526F7-E050-479B-B810-68E6A7E2C296}">
      <dgm:prSet phldrT="[Text]"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SG" sz="1600" b="1" dirty="0">
              <a:latin typeface="Glacial Indifference" panose="020B0604020202020204" charset="0"/>
            </a:rPr>
            <a:t>Difficult to Deploy and Achieve Realtime Performance</a:t>
          </a:r>
        </a:p>
      </dgm:t>
    </dgm:pt>
    <dgm:pt modelId="{96944B71-EEE6-4B2B-8240-699895786D51}" type="parTrans" cxnId="{C23B3A6A-E079-4BEC-B93E-085280E1FA00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9FA7F158-4101-4231-A35E-F7109307E536}" type="sibTrans" cxnId="{C23B3A6A-E079-4BEC-B93E-085280E1FA00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673EEE45-5B43-4147-851D-B10B534D51F3}">
      <dgm:prSet phldrT="[Text]" custT="1"/>
      <dgm:spPr>
        <a:ln>
          <a:noFill/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Create a Makefile manually to create EXE on the hardware</a:t>
          </a:r>
        </a:p>
      </dgm:t>
    </dgm:pt>
    <dgm:pt modelId="{12D55C7D-188C-4FD3-9122-5F4023F0F7AE}" type="sibTrans" cxnId="{74CAFCC6-3849-4844-A72E-4D47E822CAFF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7F55772E-F5B2-4D69-AF1B-23C9DF32226E}" type="parTrans" cxnId="{74CAFCC6-3849-4844-A72E-4D47E822CAFF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166EC11E-38E1-41EF-90AC-46FDC122AB97}" type="pres">
      <dgm:prSet presAssocID="{0CE87EA3-4EFC-421E-A23B-CF3726B0F495}" presName="Name0" presStyleCnt="0">
        <dgm:presLayoutVars>
          <dgm:dir/>
          <dgm:resizeHandles val="exact"/>
        </dgm:presLayoutVars>
      </dgm:prSet>
      <dgm:spPr/>
    </dgm:pt>
    <dgm:pt modelId="{F6218997-03EA-4495-9CA3-A60494DA185C}" type="pres">
      <dgm:prSet presAssocID="{C959925F-7345-492F-84D8-37E049066DB9}" presName="composite" presStyleCnt="0"/>
      <dgm:spPr/>
    </dgm:pt>
    <dgm:pt modelId="{6DD238E8-AE0F-489A-91E5-4C20A270490C}" type="pres">
      <dgm:prSet presAssocID="{C959925F-7345-492F-84D8-37E049066DB9}" presName="imagSh" presStyleLbl="bgImgPlace1" presStyleIdx="0" presStyleCnt="3" custScaleX="64520" custScaleY="71523" custLinFactNeighborX="10037" custLinFactNeighborY="-600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A18EB236-695E-4498-B158-1F59DDC175BC}" type="pres">
      <dgm:prSet presAssocID="{C959925F-7345-492F-84D8-37E049066DB9}" presName="txNode" presStyleLbl="node1" presStyleIdx="0" presStyleCnt="3" custScaleX="140035" custScaleY="91123">
        <dgm:presLayoutVars>
          <dgm:bulletEnabled val="1"/>
        </dgm:presLayoutVars>
      </dgm:prSet>
      <dgm:spPr/>
    </dgm:pt>
    <dgm:pt modelId="{49E569D8-CA91-420D-9318-D69106308309}" type="pres">
      <dgm:prSet presAssocID="{39651B3C-A6CE-4BE3-A69B-6EB08A9532F0}" presName="sibTrans" presStyleLbl="sibTrans2D1" presStyleIdx="0" presStyleCnt="2" custAng="21487958" custScaleX="186981" custLinFactNeighborX="5407" custLinFactNeighborY="-36175"/>
      <dgm:spPr/>
    </dgm:pt>
    <dgm:pt modelId="{1230D2B9-C69F-469E-8B84-20B2E82B6E23}" type="pres">
      <dgm:prSet presAssocID="{39651B3C-A6CE-4BE3-A69B-6EB08A9532F0}" presName="connTx" presStyleLbl="sibTrans2D1" presStyleIdx="0" presStyleCnt="2"/>
      <dgm:spPr/>
    </dgm:pt>
    <dgm:pt modelId="{6506287A-79E1-41A4-801B-781B44DD94BF}" type="pres">
      <dgm:prSet presAssocID="{1DD6CFF5-1D8D-4924-A5EF-6F414A4D4CE0}" presName="composite" presStyleCnt="0"/>
      <dgm:spPr/>
    </dgm:pt>
    <dgm:pt modelId="{D1E528CC-F53B-4F49-B1F9-A6D05B7A219A}" type="pres">
      <dgm:prSet presAssocID="{1DD6CFF5-1D8D-4924-A5EF-6F414A4D4CE0}" presName="imagSh" presStyleLbl="bgImgPlace1" presStyleIdx="1" presStyleCnt="3" custScaleX="69619" custScaleY="65940" custLinFactNeighborX="6740" custLinFactNeighborY="-28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0DACD417-61CE-49D6-850C-E284F14820CA}" type="pres">
      <dgm:prSet presAssocID="{1DD6CFF5-1D8D-4924-A5EF-6F414A4D4CE0}" presName="txNode" presStyleLbl="node1" presStyleIdx="1" presStyleCnt="3" custScaleX="198399" custScaleY="77610">
        <dgm:presLayoutVars>
          <dgm:bulletEnabled val="1"/>
        </dgm:presLayoutVars>
      </dgm:prSet>
      <dgm:spPr/>
    </dgm:pt>
    <dgm:pt modelId="{4FAFD74B-1180-4989-8F30-AC9F0EC71B3E}" type="pres">
      <dgm:prSet presAssocID="{D0F74829-AA40-4D26-B521-C097EB932236}" presName="sibTrans" presStyleLbl="sibTrans2D1" presStyleIdx="1" presStyleCnt="2" custAng="86626" custScaleX="206855" custLinFactNeighborX="3776" custLinFactNeighborY="-31021"/>
      <dgm:spPr/>
    </dgm:pt>
    <dgm:pt modelId="{B10902DD-1DFB-478D-A5AA-8F95FFAD5B94}" type="pres">
      <dgm:prSet presAssocID="{D0F74829-AA40-4D26-B521-C097EB932236}" presName="connTx" presStyleLbl="sibTrans2D1" presStyleIdx="1" presStyleCnt="2"/>
      <dgm:spPr/>
    </dgm:pt>
    <dgm:pt modelId="{789EF7DC-C45B-4657-AEE1-C18DC07803B1}" type="pres">
      <dgm:prSet presAssocID="{A6E526F7-E050-479B-B810-68E6A7E2C296}" presName="composite" presStyleCnt="0"/>
      <dgm:spPr/>
    </dgm:pt>
    <dgm:pt modelId="{0D3EE3B3-1F54-4494-BB11-474FD70DDB99}" type="pres">
      <dgm:prSet presAssocID="{A6E526F7-E050-479B-B810-68E6A7E2C296}" presName="imagSh" presStyleLbl="bgImgPlace1" presStyleIdx="2" presStyleCnt="3" custScaleX="64131" custScaleY="58763" custLinFactNeighborX="16876" custLinFactNeighborY="-811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E50E24A-637E-4E14-96EC-70138B4BE9EF}" type="pres">
      <dgm:prSet presAssocID="{A6E526F7-E050-479B-B810-68E6A7E2C296}" presName="txNode" presStyleLbl="node1" presStyleIdx="2" presStyleCnt="3" custScaleX="117344" custScaleY="78944">
        <dgm:presLayoutVars>
          <dgm:bulletEnabled val="1"/>
        </dgm:presLayoutVars>
      </dgm:prSet>
      <dgm:spPr/>
    </dgm:pt>
  </dgm:ptLst>
  <dgm:cxnLst>
    <dgm:cxn modelId="{06E98905-F433-4EA0-92D6-851C01FD7C48}" type="presOf" srcId="{D0F74829-AA40-4D26-B521-C097EB932236}" destId="{4FAFD74B-1180-4989-8F30-AC9F0EC71B3E}" srcOrd="0" destOrd="0" presId="urn:microsoft.com/office/officeart/2005/8/layout/hProcess10"/>
    <dgm:cxn modelId="{D596B807-8CFC-4342-BD0F-941D676C46F4}" type="presOf" srcId="{CDE91D9C-E52F-409B-AD17-D3423FE6EF1D}" destId="{A18EB236-695E-4498-B158-1F59DDC175BC}" srcOrd="0" destOrd="1" presId="urn:microsoft.com/office/officeart/2005/8/layout/hProcess10"/>
    <dgm:cxn modelId="{E631C335-197C-4C0C-9F37-ACB5CFB34622}" type="presOf" srcId="{0CE87EA3-4EFC-421E-A23B-CF3726B0F495}" destId="{166EC11E-38E1-41EF-90AC-46FDC122AB97}" srcOrd="0" destOrd="0" presId="urn:microsoft.com/office/officeart/2005/8/layout/hProcess10"/>
    <dgm:cxn modelId="{0E8BEE35-89D4-4D9B-BAB8-02B95E8B509C}" type="presOf" srcId="{39651B3C-A6CE-4BE3-A69B-6EB08A9532F0}" destId="{1230D2B9-C69F-469E-8B84-20B2E82B6E23}" srcOrd="1" destOrd="0" presId="urn:microsoft.com/office/officeart/2005/8/layout/hProcess10"/>
    <dgm:cxn modelId="{2D08E65B-E4D4-4B63-ACAB-924E3463B7A7}" srcId="{C959925F-7345-492F-84D8-37E049066DB9}" destId="{CDE91D9C-E52F-409B-AD17-D3423FE6EF1D}" srcOrd="0" destOrd="0" parTransId="{BFC262A5-8F59-4F60-84DD-4D8215A67907}" sibTransId="{F53D3302-4A9D-4C38-8F0D-D0DD11DAAB9E}"/>
    <dgm:cxn modelId="{03CFFC45-E94E-4F28-BA45-A58F3619610E}" srcId="{0CE87EA3-4EFC-421E-A23B-CF3726B0F495}" destId="{C959925F-7345-492F-84D8-37E049066DB9}" srcOrd="0" destOrd="0" parTransId="{247EDD20-D694-426A-AD9D-866A913E201A}" sibTransId="{39651B3C-A6CE-4BE3-A69B-6EB08A9532F0}"/>
    <dgm:cxn modelId="{C23B3A6A-E079-4BEC-B93E-085280E1FA00}" srcId="{0CE87EA3-4EFC-421E-A23B-CF3726B0F495}" destId="{A6E526F7-E050-479B-B810-68E6A7E2C296}" srcOrd="2" destOrd="0" parTransId="{96944B71-EEE6-4B2B-8240-699895786D51}" sibTransId="{9FA7F158-4101-4231-A35E-F7109307E536}"/>
    <dgm:cxn modelId="{24E5DF4D-8065-4991-AE32-A3FDB66003E5}" type="presOf" srcId="{5416CDA8-F445-4759-9BAF-ACEECD60BE91}" destId="{A18EB236-695E-4498-B158-1F59DDC175BC}" srcOrd="0" destOrd="2" presId="urn:microsoft.com/office/officeart/2005/8/layout/hProcess10"/>
    <dgm:cxn modelId="{EDF52A4F-22E3-49C7-B46A-35824BF1472D}" srcId="{1DD6CFF5-1D8D-4924-A5EF-6F414A4D4CE0}" destId="{CE719E6E-23DE-4025-AE86-3F55E2EA3379}" srcOrd="1" destOrd="0" parTransId="{B7F6500A-D70D-4C5C-8FA5-93B047CEAD84}" sibTransId="{0DE97BF1-FF44-428C-BB98-36314315ED3A}"/>
    <dgm:cxn modelId="{BB2A1454-E366-4222-9CCE-F8BB6F7719FF}" type="presOf" srcId="{1DD6CFF5-1D8D-4924-A5EF-6F414A4D4CE0}" destId="{0DACD417-61CE-49D6-850C-E284F14820CA}" srcOrd="0" destOrd="0" presId="urn:microsoft.com/office/officeart/2005/8/layout/hProcess10"/>
    <dgm:cxn modelId="{436ADE7B-E51A-4FE3-B10A-3B0F6EE239A1}" srcId="{1DD6CFF5-1D8D-4924-A5EF-6F414A4D4CE0}" destId="{99A61D90-0DB2-4EFB-BBF4-AA895C8D5B5D}" srcOrd="0" destOrd="0" parTransId="{6845BB58-10E3-4536-B893-06CFF1D3F159}" sibTransId="{0BD296F6-0EC2-4AA1-9927-BA3FD5EFA081}"/>
    <dgm:cxn modelId="{D912FF88-D763-401D-81AD-86CF60B7BF93}" type="presOf" srcId="{A6E526F7-E050-479B-B810-68E6A7E2C296}" destId="{7E50E24A-637E-4E14-96EC-70138B4BE9EF}" srcOrd="0" destOrd="0" presId="urn:microsoft.com/office/officeart/2005/8/layout/hProcess10"/>
    <dgm:cxn modelId="{51937FAA-B00B-4141-80D2-26FC4C09AA33}" type="presOf" srcId="{CE719E6E-23DE-4025-AE86-3F55E2EA3379}" destId="{0DACD417-61CE-49D6-850C-E284F14820CA}" srcOrd="0" destOrd="2" presId="urn:microsoft.com/office/officeart/2005/8/layout/hProcess10"/>
    <dgm:cxn modelId="{3771FDB4-7681-4CFD-A27E-126B0BBC469F}" type="presOf" srcId="{D0F74829-AA40-4D26-B521-C097EB932236}" destId="{B10902DD-1DFB-478D-A5AA-8F95FFAD5B94}" srcOrd="1" destOrd="0" presId="urn:microsoft.com/office/officeart/2005/8/layout/hProcess10"/>
    <dgm:cxn modelId="{74CAFCC6-3849-4844-A72E-4D47E822CAFF}" srcId="{A6E526F7-E050-479B-B810-68E6A7E2C296}" destId="{673EEE45-5B43-4147-851D-B10B534D51F3}" srcOrd="0" destOrd="0" parTransId="{7F55772E-F5B2-4D69-AF1B-23C9DF32226E}" sibTransId="{12D55C7D-188C-4FD3-9122-5F4023F0F7AE}"/>
    <dgm:cxn modelId="{442E32CB-905E-41DE-9D4A-46DD5FADFA2A}" srcId="{0CE87EA3-4EFC-421E-A23B-CF3726B0F495}" destId="{1DD6CFF5-1D8D-4924-A5EF-6F414A4D4CE0}" srcOrd="1" destOrd="0" parTransId="{58894CB8-EC22-4CCE-AEA6-CB5C46951C93}" sibTransId="{D0F74829-AA40-4D26-B521-C097EB932236}"/>
    <dgm:cxn modelId="{2256DECB-1BC4-46DD-8B12-46AED363878D}" srcId="{C959925F-7345-492F-84D8-37E049066DB9}" destId="{5416CDA8-F445-4759-9BAF-ACEECD60BE91}" srcOrd="1" destOrd="0" parTransId="{4FAA23A6-4C5C-4127-AC8B-67F48F4ECC22}" sibTransId="{58E03EF8-F8CA-492C-B7FB-B47586844836}"/>
    <dgm:cxn modelId="{0B14DCEA-1ACF-4F31-AE2A-8D8A36CAEE3B}" type="presOf" srcId="{673EEE45-5B43-4147-851D-B10B534D51F3}" destId="{7E50E24A-637E-4E14-96EC-70138B4BE9EF}" srcOrd="0" destOrd="1" presId="urn:microsoft.com/office/officeart/2005/8/layout/hProcess10"/>
    <dgm:cxn modelId="{DA7194F3-64E6-4D90-954C-93E42E2CFFA4}" type="presOf" srcId="{99A61D90-0DB2-4EFB-BBF4-AA895C8D5B5D}" destId="{0DACD417-61CE-49D6-850C-E284F14820CA}" srcOrd="0" destOrd="1" presId="urn:microsoft.com/office/officeart/2005/8/layout/hProcess10"/>
    <dgm:cxn modelId="{568F6CFC-2EAC-4127-996C-7BE0607E687F}" type="presOf" srcId="{C959925F-7345-492F-84D8-37E049066DB9}" destId="{A18EB236-695E-4498-B158-1F59DDC175BC}" srcOrd="0" destOrd="0" presId="urn:microsoft.com/office/officeart/2005/8/layout/hProcess10"/>
    <dgm:cxn modelId="{42C561FE-3601-4BBC-9FC3-729E11BDB028}" type="presOf" srcId="{39651B3C-A6CE-4BE3-A69B-6EB08A9532F0}" destId="{49E569D8-CA91-420D-9318-D69106308309}" srcOrd="0" destOrd="0" presId="urn:microsoft.com/office/officeart/2005/8/layout/hProcess10"/>
    <dgm:cxn modelId="{803AD366-F958-4D75-95DE-0F041BA24660}" type="presParOf" srcId="{166EC11E-38E1-41EF-90AC-46FDC122AB97}" destId="{F6218997-03EA-4495-9CA3-A60494DA185C}" srcOrd="0" destOrd="0" presId="urn:microsoft.com/office/officeart/2005/8/layout/hProcess10"/>
    <dgm:cxn modelId="{C176D400-E0FD-4188-BCE9-9BAF7AAFA9E7}" type="presParOf" srcId="{F6218997-03EA-4495-9CA3-A60494DA185C}" destId="{6DD238E8-AE0F-489A-91E5-4C20A270490C}" srcOrd="0" destOrd="0" presId="urn:microsoft.com/office/officeart/2005/8/layout/hProcess10"/>
    <dgm:cxn modelId="{EC06260D-913D-420A-9410-A96A05FD6C5E}" type="presParOf" srcId="{F6218997-03EA-4495-9CA3-A60494DA185C}" destId="{A18EB236-695E-4498-B158-1F59DDC175BC}" srcOrd="1" destOrd="0" presId="urn:microsoft.com/office/officeart/2005/8/layout/hProcess10"/>
    <dgm:cxn modelId="{D1188AB4-9C2A-48FA-99C2-00EE264912D3}" type="presParOf" srcId="{166EC11E-38E1-41EF-90AC-46FDC122AB97}" destId="{49E569D8-CA91-420D-9318-D69106308309}" srcOrd="1" destOrd="0" presId="urn:microsoft.com/office/officeart/2005/8/layout/hProcess10"/>
    <dgm:cxn modelId="{EDBDB572-06E9-468B-AA50-8BE1308C8CF2}" type="presParOf" srcId="{49E569D8-CA91-420D-9318-D69106308309}" destId="{1230D2B9-C69F-469E-8B84-20B2E82B6E23}" srcOrd="0" destOrd="0" presId="urn:microsoft.com/office/officeart/2005/8/layout/hProcess10"/>
    <dgm:cxn modelId="{2702D560-2A93-4658-AD12-ECB600D2C3DF}" type="presParOf" srcId="{166EC11E-38E1-41EF-90AC-46FDC122AB97}" destId="{6506287A-79E1-41A4-801B-781B44DD94BF}" srcOrd="2" destOrd="0" presId="urn:microsoft.com/office/officeart/2005/8/layout/hProcess10"/>
    <dgm:cxn modelId="{238C26EA-974B-4139-AE6B-0A05981697D0}" type="presParOf" srcId="{6506287A-79E1-41A4-801B-781B44DD94BF}" destId="{D1E528CC-F53B-4F49-B1F9-A6D05B7A219A}" srcOrd="0" destOrd="0" presId="urn:microsoft.com/office/officeart/2005/8/layout/hProcess10"/>
    <dgm:cxn modelId="{8B108064-2102-4CEB-8C1E-D3CCF8994D1B}" type="presParOf" srcId="{6506287A-79E1-41A4-801B-781B44DD94BF}" destId="{0DACD417-61CE-49D6-850C-E284F14820CA}" srcOrd="1" destOrd="0" presId="urn:microsoft.com/office/officeart/2005/8/layout/hProcess10"/>
    <dgm:cxn modelId="{B3593FE5-F3D7-448E-91BD-8FF680D26366}" type="presParOf" srcId="{166EC11E-38E1-41EF-90AC-46FDC122AB97}" destId="{4FAFD74B-1180-4989-8F30-AC9F0EC71B3E}" srcOrd="3" destOrd="0" presId="urn:microsoft.com/office/officeart/2005/8/layout/hProcess10"/>
    <dgm:cxn modelId="{E597CCCE-F32E-46D1-BAE8-4334FDDFAA50}" type="presParOf" srcId="{4FAFD74B-1180-4989-8F30-AC9F0EC71B3E}" destId="{B10902DD-1DFB-478D-A5AA-8F95FFAD5B94}" srcOrd="0" destOrd="0" presId="urn:microsoft.com/office/officeart/2005/8/layout/hProcess10"/>
    <dgm:cxn modelId="{3EBBE4E7-2012-47B8-ABE5-92074BD3F57F}" type="presParOf" srcId="{166EC11E-38E1-41EF-90AC-46FDC122AB97}" destId="{789EF7DC-C45B-4657-AEE1-C18DC07803B1}" srcOrd="4" destOrd="0" presId="urn:microsoft.com/office/officeart/2005/8/layout/hProcess10"/>
    <dgm:cxn modelId="{E7A7EC44-CD08-4C25-8FC3-28BDE87673DB}" type="presParOf" srcId="{789EF7DC-C45B-4657-AEE1-C18DC07803B1}" destId="{0D3EE3B3-1F54-4494-BB11-474FD70DDB99}" srcOrd="0" destOrd="0" presId="urn:microsoft.com/office/officeart/2005/8/layout/hProcess10"/>
    <dgm:cxn modelId="{9764409A-138C-4B47-8691-C9AFC41DD806}" type="presParOf" srcId="{789EF7DC-C45B-4657-AEE1-C18DC07803B1}" destId="{7E50E24A-637E-4E14-96EC-70138B4BE9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5267D8-0132-4A35-B182-77AD05FF1748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8DA7D96F-D428-4F0A-A6DC-9A353E645F9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Glacial Indifference" panose="020B0604020202020204" charset="0"/>
            </a:rPr>
            <a:t>Quantize </a:t>
          </a:r>
          <a:endParaRPr lang="en-SG" dirty="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DE4C4E63-F226-4233-8216-105E0B6C0D0A}" type="parTrans" cxnId="{9713CEA6-BB26-44B6-9F4A-E7B424B65E2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89F009B-A14A-43F6-AC0A-354A11FC15A4}" type="sibTrans" cxnId="{9713CEA6-BB26-44B6-9F4A-E7B424B65E2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8FEBCA1-8934-4647-A987-5F46BB6C9977}">
      <dgm:prSet phldrT="[Text]" custT="1"/>
      <dgm:spPr/>
      <dgm:t>
        <a:bodyPr/>
        <a:lstStyle/>
        <a:p>
          <a:r>
            <a:rPr lang="en-SG" sz="1600" b="0" dirty="0">
              <a:solidFill>
                <a:schemeClr val="tx1"/>
              </a:solidFill>
              <a:latin typeface="Glacial Indifference" panose="020B0604020202020204" charset="0"/>
            </a:rPr>
            <a:t>Quantize the TFLite Model</a:t>
          </a:r>
        </a:p>
      </dgm:t>
    </dgm:pt>
    <dgm:pt modelId="{DC83F3AD-93AD-4D6B-B2AE-1D724FFC5879}" type="parTrans" cxnId="{891452B6-7FCF-49AF-ACCE-B1448178DE8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676C998-CF3C-4624-9238-19AB53798AE0}" type="sibTrans" cxnId="{891452B6-7FCF-49AF-ACCE-B1448178DE8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9BF4FE8D-9D8F-4254-A7F3-62C8323EB0F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  <a:latin typeface="Glacial Indifference" panose="020B0604020202020204" charset="0"/>
            </a:rPr>
            <a:t>Optimize</a:t>
          </a:r>
        </a:p>
      </dgm:t>
    </dgm:pt>
    <dgm:pt modelId="{BEA7B7C6-18EB-4C53-AD7E-9A6C30AB9718}" type="parTrans" cxnId="{C39EFF01-C772-4C92-8418-17B7438CA69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1EA7E2B-AB5A-485D-8530-B047F475BAA5}" type="sibTrans" cxnId="{C39EFF01-C772-4C92-8418-17B7438CA69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ACCE06C4-8F6D-4375-BFAA-8278CBC4EAFD}">
      <dgm:prSet phldrT="[Text]" custT="1"/>
      <dgm:spPr/>
      <dgm:t>
        <a:bodyPr/>
        <a:lstStyle/>
        <a:p>
          <a:endParaRPr lang="en-SG" sz="160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1DA5317F-B5E2-457B-A9FA-634A2F7852CE}" type="parTrans" cxnId="{F07F917E-CA00-4E02-846D-2251E06EDDB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BB4429D5-F95A-466D-9851-3EC137D67159}" type="sibTrans" cxnId="{F07F917E-CA00-4E02-846D-2251E06EDDB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CD12291-B1EF-4D5C-BE1E-848B72EAD1F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Glacial Indifference" panose="020B0604020202020204" charset="0"/>
            </a:rPr>
            <a:t>Deploy</a:t>
          </a:r>
          <a:endParaRPr lang="en-SG" dirty="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70EAA957-33C5-42EC-B6E4-098F0E7A68BE}" type="parTrans" cxnId="{73D55F4B-0057-4087-9CA3-B8412639C542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3CF7DEF-FC42-4C40-B711-82CCCA50AE1C}" type="sibTrans" cxnId="{73D55F4B-0057-4087-9CA3-B8412639C542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C4B70EAE-9B24-4584-A5A4-366948349A5A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  <a:latin typeface="Glacial Indifference" panose="020B0604020202020204" charset="0"/>
            </a:rPr>
            <a:t>Uses Raspi HSP to easily deploy and retrieve the output</a:t>
          </a:r>
        </a:p>
      </dgm:t>
    </dgm:pt>
    <dgm:pt modelId="{9080661F-8751-470A-B882-8BC8BD44F368}" type="parTrans" cxnId="{C44D05B0-B91D-4F90-B7BC-4BBDB5547A17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029A3A0-4CAC-48DB-8A2C-2A78B64D548C}" type="sibTrans" cxnId="{C44D05B0-B91D-4F90-B7BC-4BBDB5547A17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F76D796-9E5E-4B5E-BA8F-67DC7ACAD0B3}">
      <dgm:prSet phldrT="[Text]" custT="1"/>
      <dgm:spPr/>
      <dgm:t>
        <a:bodyPr/>
        <a:lstStyle/>
        <a:p>
          <a:r>
            <a:rPr lang="en-SG" sz="1600" dirty="0">
              <a:solidFill>
                <a:schemeClr val="tx1"/>
              </a:solidFill>
              <a:latin typeface="Glacial Indifference" panose="020B0604020202020204" charset="0"/>
            </a:rPr>
            <a:t>Optimize the Code using ARM intrinsics using ACL and EC</a:t>
          </a:r>
        </a:p>
      </dgm:t>
    </dgm:pt>
    <dgm:pt modelId="{108AB988-3B3C-421E-85DD-414242C43C76}" type="parTrans" cxnId="{08B7C9AA-85A4-4508-AE77-205A53084673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0481EF1A-94DC-4858-91A3-C512EB0B97AB}" type="sibTrans" cxnId="{08B7C9AA-85A4-4508-AE77-205A53084673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CCBFB060-5143-46CB-B35C-36B3E0DD2AE2}">
      <dgm:prSet phldrT="[Text]"/>
      <dgm:spPr/>
      <dgm:t>
        <a:bodyPr/>
        <a:lstStyle/>
        <a:p>
          <a:endParaRPr lang="en-SG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6BBD4367-1D27-42C7-B6C4-FFFE6FC81B74}" type="parTrans" cxnId="{BBC16017-1933-4092-BED5-C41DC8942C7B}">
      <dgm:prSet/>
      <dgm:spPr/>
      <dgm:t>
        <a:bodyPr/>
        <a:lstStyle/>
        <a:p>
          <a:endParaRPr lang="en-US"/>
        </a:p>
      </dgm:t>
    </dgm:pt>
    <dgm:pt modelId="{AF8C3E69-75B8-4B28-AE9D-66C9C478DBBD}" type="sibTrans" cxnId="{BBC16017-1933-4092-BED5-C41DC8942C7B}">
      <dgm:prSet/>
      <dgm:spPr/>
      <dgm:t>
        <a:bodyPr/>
        <a:lstStyle/>
        <a:p>
          <a:endParaRPr lang="en-US"/>
        </a:p>
      </dgm:t>
    </dgm:pt>
    <dgm:pt modelId="{992B05F4-697B-4FF6-B9CE-F62E5A40F4EF}" type="pres">
      <dgm:prSet presAssocID="{685267D8-0132-4A35-B182-77AD05FF174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A6BB064-0F65-40B5-B6F2-15EDF788C447}" type="pres">
      <dgm:prSet presAssocID="{8DA7D96F-D428-4F0A-A6DC-9A353E645F90}" presName="Accent1" presStyleCnt="0"/>
      <dgm:spPr/>
    </dgm:pt>
    <dgm:pt modelId="{EFA61EC6-9599-4BA1-9DFF-F5CF2ACF7BCE}" type="pres">
      <dgm:prSet presAssocID="{8DA7D96F-D428-4F0A-A6DC-9A353E645F90}" presName="Accent" presStyleLbl="node1" presStyleIdx="0" presStyleCnt="3"/>
      <dgm:spPr/>
    </dgm:pt>
    <dgm:pt modelId="{33275A7F-6C1E-4428-B98C-AF1BF732204F}" type="pres">
      <dgm:prSet presAssocID="{8DA7D96F-D428-4F0A-A6DC-9A353E645F90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36F8F98-3A64-425D-A2DF-E60E24BC25E1}" type="pres">
      <dgm:prSet presAssocID="{8DA7D96F-D428-4F0A-A6DC-9A353E645F90}" presName="Parent1" presStyleLbl="revTx" presStyleIdx="1" presStyleCnt="6" custScaleX="142362">
        <dgm:presLayoutVars>
          <dgm:chMax val="1"/>
          <dgm:chPref val="1"/>
          <dgm:bulletEnabled val="1"/>
        </dgm:presLayoutVars>
      </dgm:prSet>
      <dgm:spPr/>
    </dgm:pt>
    <dgm:pt modelId="{2BB5979C-2FEC-42A1-A544-6037DA264CC2}" type="pres">
      <dgm:prSet presAssocID="{9BF4FE8D-9D8F-4254-A7F3-62C8323EB0F5}" presName="Accent2" presStyleCnt="0"/>
      <dgm:spPr/>
    </dgm:pt>
    <dgm:pt modelId="{F98C6036-DF84-4FF6-B6E1-296EE0D36C65}" type="pres">
      <dgm:prSet presAssocID="{9BF4FE8D-9D8F-4254-A7F3-62C8323EB0F5}" presName="Accent" presStyleLbl="node1" presStyleIdx="1" presStyleCnt="3"/>
      <dgm:spPr/>
    </dgm:pt>
    <dgm:pt modelId="{2D60EBE1-0063-473D-B9F1-540EC7F4F959}" type="pres">
      <dgm:prSet presAssocID="{9BF4FE8D-9D8F-4254-A7F3-62C8323EB0F5}" presName="Child2" presStyleLbl="revTx" presStyleIdx="2" presStyleCnt="6" custScaleX="158975">
        <dgm:presLayoutVars>
          <dgm:chMax val="0"/>
          <dgm:chPref val="0"/>
          <dgm:bulletEnabled val="1"/>
        </dgm:presLayoutVars>
      </dgm:prSet>
      <dgm:spPr/>
    </dgm:pt>
    <dgm:pt modelId="{8A55A278-40C7-4EC2-9E69-1385D4F21219}" type="pres">
      <dgm:prSet presAssocID="{9BF4FE8D-9D8F-4254-A7F3-62C8323EB0F5}" presName="Parent2" presStyleLbl="revTx" presStyleIdx="3" presStyleCnt="6" custScaleX="128357">
        <dgm:presLayoutVars>
          <dgm:chMax val="1"/>
          <dgm:chPref val="1"/>
          <dgm:bulletEnabled val="1"/>
        </dgm:presLayoutVars>
      </dgm:prSet>
      <dgm:spPr/>
    </dgm:pt>
    <dgm:pt modelId="{61CF5870-9800-40C4-8D87-FE082A780CE3}" type="pres">
      <dgm:prSet presAssocID="{ECD12291-B1EF-4D5C-BE1E-848B72EAD1FA}" presName="Accent3" presStyleCnt="0"/>
      <dgm:spPr/>
    </dgm:pt>
    <dgm:pt modelId="{46DFC1D6-9F5A-4C52-A5E6-3D0D45764897}" type="pres">
      <dgm:prSet presAssocID="{ECD12291-B1EF-4D5C-BE1E-848B72EAD1FA}" presName="Accent" presStyleLbl="node1" presStyleIdx="2" presStyleCnt="3"/>
      <dgm:spPr/>
    </dgm:pt>
    <dgm:pt modelId="{6A16879C-ADAD-4DEE-B00A-C2D26C4BD1B3}" type="pres">
      <dgm:prSet presAssocID="{ECD12291-B1EF-4D5C-BE1E-848B72EAD1FA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CFB68C4-33E6-400F-9301-D92EBAD3ADD0}" type="pres">
      <dgm:prSet presAssocID="{ECD12291-B1EF-4D5C-BE1E-848B72EAD1FA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C39EFF01-C772-4C92-8418-17B7438CA691}" srcId="{685267D8-0132-4A35-B182-77AD05FF1748}" destId="{9BF4FE8D-9D8F-4254-A7F3-62C8323EB0F5}" srcOrd="1" destOrd="0" parTransId="{BEA7B7C6-18EB-4C53-AD7E-9A6C30AB9718}" sibTransId="{E1EA7E2B-AB5A-485D-8530-B047F475BAA5}"/>
    <dgm:cxn modelId="{BBC16017-1933-4092-BED5-C41DC8942C7B}" srcId="{ECD12291-B1EF-4D5C-BE1E-848B72EAD1FA}" destId="{CCBFB060-5143-46CB-B35C-36B3E0DD2AE2}" srcOrd="0" destOrd="0" parTransId="{6BBD4367-1D27-42C7-B6C4-FFFE6FC81B74}" sibTransId="{AF8C3E69-75B8-4B28-AE9D-66C9C478DBBD}"/>
    <dgm:cxn modelId="{5E11762E-CFC0-46B4-BBB6-93F2A930E67E}" type="presOf" srcId="{E8FEBCA1-8934-4647-A987-5F46BB6C9977}" destId="{33275A7F-6C1E-4428-B98C-AF1BF732204F}" srcOrd="0" destOrd="0" presId="urn:microsoft.com/office/officeart/2009/layout/CircleArrowProcess"/>
    <dgm:cxn modelId="{D87D8333-C598-43A0-AC1F-28DDC213980E}" type="presOf" srcId="{8DA7D96F-D428-4F0A-A6DC-9A353E645F90}" destId="{036F8F98-3A64-425D-A2DF-E60E24BC25E1}" srcOrd="0" destOrd="0" presId="urn:microsoft.com/office/officeart/2009/layout/CircleArrowProcess"/>
    <dgm:cxn modelId="{A779E05B-40F2-4ACD-A427-D90F248CD4F0}" type="presOf" srcId="{9BF4FE8D-9D8F-4254-A7F3-62C8323EB0F5}" destId="{8A55A278-40C7-4EC2-9E69-1385D4F21219}" srcOrd="0" destOrd="0" presId="urn:microsoft.com/office/officeart/2009/layout/CircleArrowProcess"/>
    <dgm:cxn modelId="{5EF27B43-F30C-40A6-9724-0275A1D09C4C}" type="presOf" srcId="{ECD12291-B1EF-4D5C-BE1E-848B72EAD1FA}" destId="{CCFB68C4-33E6-400F-9301-D92EBAD3ADD0}" srcOrd="0" destOrd="0" presId="urn:microsoft.com/office/officeart/2009/layout/CircleArrowProcess"/>
    <dgm:cxn modelId="{73D55F4B-0057-4087-9CA3-B8412639C542}" srcId="{685267D8-0132-4A35-B182-77AD05FF1748}" destId="{ECD12291-B1EF-4D5C-BE1E-848B72EAD1FA}" srcOrd="2" destOrd="0" parTransId="{70EAA957-33C5-42EC-B6E4-098F0E7A68BE}" sibTransId="{23CF7DEF-FC42-4C40-B711-82CCCA50AE1C}"/>
    <dgm:cxn modelId="{F07F917E-CA00-4E02-846D-2251E06EDDBC}" srcId="{9BF4FE8D-9D8F-4254-A7F3-62C8323EB0F5}" destId="{ACCE06C4-8F6D-4375-BFAA-8278CBC4EAFD}" srcOrd="0" destOrd="0" parTransId="{1DA5317F-B5E2-457B-A9FA-634A2F7852CE}" sibTransId="{BB4429D5-F95A-466D-9851-3EC137D67159}"/>
    <dgm:cxn modelId="{B6AA0783-700D-43FB-AAD6-157D9A8FFCD3}" type="presOf" srcId="{CCBFB060-5143-46CB-B35C-36B3E0DD2AE2}" destId="{6A16879C-ADAD-4DEE-B00A-C2D26C4BD1B3}" srcOrd="0" destOrd="0" presId="urn:microsoft.com/office/officeart/2009/layout/CircleArrowProcess"/>
    <dgm:cxn modelId="{940C118E-BD54-4DD3-AB78-9EA1D31099BB}" type="presOf" srcId="{C4B70EAE-9B24-4584-A5A4-366948349A5A}" destId="{6A16879C-ADAD-4DEE-B00A-C2D26C4BD1B3}" srcOrd="0" destOrd="1" presId="urn:microsoft.com/office/officeart/2009/layout/CircleArrowProcess"/>
    <dgm:cxn modelId="{9713CEA6-BB26-44B6-9F4A-E7B424B65E21}" srcId="{685267D8-0132-4A35-B182-77AD05FF1748}" destId="{8DA7D96F-D428-4F0A-A6DC-9A353E645F90}" srcOrd="0" destOrd="0" parTransId="{DE4C4E63-F226-4233-8216-105E0B6C0D0A}" sibTransId="{E89F009B-A14A-43F6-AC0A-354A11FC15A4}"/>
    <dgm:cxn modelId="{08B7C9AA-85A4-4508-AE77-205A53084673}" srcId="{9BF4FE8D-9D8F-4254-A7F3-62C8323EB0F5}" destId="{2F76D796-9E5E-4B5E-BA8F-67DC7ACAD0B3}" srcOrd="1" destOrd="0" parTransId="{108AB988-3B3C-421E-85DD-414242C43C76}" sibTransId="{0481EF1A-94DC-4858-91A3-C512EB0B97AB}"/>
    <dgm:cxn modelId="{C44D05B0-B91D-4F90-B7BC-4BBDB5547A17}" srcId="{ECD12291-B1EF-4D5C-BE1E-848B72EAD1FA}" destId="{C4B70EAE-9B24-4584-A5A4-366948349A5A}" srcOrd="1" destOrd="0" parTransId="{9080661F-8751-470A-B882-8BC8BD44F368}" sibTransId="{2029A3A0-4CAC-48DB-8A2C-2A78B64D548C}"/>
    <dgm:cxn modelId="{891452B6-7FCF-49AF-ACCE-B1448178DE8C}" srcId="{8DA7D96F-D428-4F0A-A6DC-9A353E645F90}" destId="{E8FEBCA1-8934-4647-A987-5F46BB6C9977}" srcOrd="0" destOrd="0" parTransId="{DC83F3AD-93AD-4D6B-B2AE-1D724FFC5879}" sibTransId="{2676C998-CF3C-4624-9238-19AB53798AE0}"/>
    <dgm:cxn modelId="{29F468D0-B9D4-4FC0-9D20-A86288FAD3B3}" type="presOf" srcId="{ACCE06C4-8F6D-4375-BFAA-8278CBC4EAFD}" destId="{2D60EBE1-0063-473D-B9F1-540EC7F4F959}" srcOrd="0" destOrd="0" presId="urn:microsoft.com/office/officeart/2009/layout/CircleArrowProcess"/>
    <dgm:cxn modelId="{CBF21EEB-8AB0-4B23-9C68-4317B0CF671E}" type="presOf" srcId="{2F76D796-9E5E-4B5E-BA8F-67DC7ACAD0B3}" destId="{2D60EBE1-0063-473D-B9F1-540EC7F4F959}" srcOrd="0" destOrd="1" presId="urn:microsoft.com/office/officeart/2009/layout/CircleArrowProcess"/>
    <dgm:cxn modelId="{053C94FF-A294-4186-8D89-55BEDC76C889}" type="presOf" srcId="{685267D8-0132-4A35-B182-77AD05FF1748}" destId="{992B05F4-697B-4FF6-B9CE-F62E5A40F4EF}" srcOrd="0" destOrd="0" presId="urn:microsoft.com/office/officeart/2009/layout/CircleArrowProcess"/>
    <dgm:cxn modelId="{28549AD2-EEAB-4D8D-8664-E18904F55D7E}" type="presParOf" srcId="{992B05F4-697B-4FF6-B9CE-F62E5A40F4EF}" destId="{6A6BB064-0F65-40B5-B6F2-15EDF788C447}" srcOrd="0" destOrd="0" presId="urn:microsoft.com/office/officeart/2009/layout/CircleArrowProcess"/>
    <dgm:cxn modelId="{8ACA22C1-C9F9-4707-B82A-5445F3F5FDD4}" type="presParOf" srcId="{6A6BB064-0F65-40B5-B6F2-15EDF788C447}" destId="{EFA61EC6-9599-4BA1-9DFF-F5CF2ACF7BCE}" srcOrd="0" destOrd="0" presId="urn:microsoft.com/office/officeart/2009/layout/CircleArrowProcess"/>
    <dgm:cxn modelId="{ACE89FD9-EC39-42F9-80E3-4EECF47E60F5}" type="presParOf" srcId="{992B05F4-697B-4FF6-B9CE-F62E5A40F4EF}" destId="{33275A7F-6C1E-4428-B98C-AF1BF732204F}" srcOrd="1" destOrd="0" presId="urn:microsoft.com/office/officeart/2009/layout/CircleArrowProcess"/>
    <dgm:cxn modelId="{B704EBC6-5AEE-4899-9BEF-8A62907C1C44}" type="presParOf" srcId="{992B05F4-697B-4FF6-B9CE-F62E5A40F4EF}" destId="{036F8F98-3A64-425D-A2DF-E60E24BC25E1}" srcOrd="2" destOrd="0" presId="urn:microsoft.com/office/officeart/2009/layout/CircleArrowProcess"/>
    <dgm:cxn modelId="{FCA4F2A1-7923-4620-A659-F59B440A3686}" type="presParOf" srcId="{992B05F4-697B-4FF6-B9CE-F62E5A40F4EF}" destId="{2BB5979C-2FEC-42A1-A544-6037DA264CC2}" srcOrd="3" destOrd="0" presId="urn:microsoft.com/office/officeart/2009/layout/CircleArrowProcess"/>
    <dgm:cxn modelId="{A0D1FBC3-B1A4-420B-9BD8-C1D02A7C9194}" type="presParOf" srcId="{2BB5979C-2FEC-42A1-A544-6037DA264CC2}" destId="{F98C6036-DF84-4FF6-B6E1-296EE0D36C65}" srcOrd="0" destOrd="0" presId="urn:microsoft.com/office/officeart/2009/layout/CircleArrowProcess"/>
    <dgm:cxn modelId="{597B0A32-0A5A-4390-B09C-82742FE134C1}" type="presParOf" srcId="{992B05F4-697B-4FF6-B9CE-F62E5A40F4EF}" destId="{2D60EBE1-0063-473D-B9F1-540EC7F4F959}" srcOrd="4" destOrd="0" presId="urn:microsoft.com/office/officeart/2009/layout/CircleArrowProcess"/>
    <dgm:cxn modelId="{7FAFE694-405C-4568-870D-30C7E6F4218C}" type="presParOf" srcId="{992B05F4-697B-4FF6-B9CE-F62E5A40F4EF}" destId="{8A55A278-40C7-4EC2-9E69-1385D4F21219}" srcOrd="5" destOrd="0" presId="urn:microsoft.com/office/officeart/2009/layout/CircleArrowProcess"/>
    <dgm:cxn modelId="{5A0CE907-6F44-4D07-B441-EEBAA0856ED9}" type="presParOf" srcId="{992B05F4-697B-4FF6-B9CE-F62E5A40F4EF}" destId="{61CF5870-9800-40C4-8D87-FE082A780CE3}" srcOrd="6" destOrd="0" presId="urn:microsoft.com/office/officeart/2009/layout/CircleArrowProcess"/>
    <dgm:cxn modelId="{085BA515-B9D6-4D28-9B46-A7CA825EF667}" type="presParOf" srcId="{61CF5870-9800-40C4-8D87-FE082A780CE3}" destId="{46DFC1D6-9F5A-4C52-A5E6-3D0D45764897}" srcOrd="0" destOrd="0" presId="urn:microsoft.com/office/officeart/2009/layout/CircleArrowProcess"/>
    <dgm:cxn modelId="{AA5237DB-E488-4475-85D9-AE54E9A9F2BF}" type="presParOf" srcId="{992B05F4-697B-4FF6-B9CE-F62E5A40F4EF}" destId="{6A16879C-ADAD-4DEE-B00A-C2D26C4BD1B3}" srcOrd="7" destOrd="0" presId="urn:microsoft.com/office/officeart/2009/layout/CircleArrowProcess"/>
    <dgm:cxn modelId="{7E0298AB-9254-424F-BA1E-738B780A9491}" type="presParOf" srcId="{992B05F4-697B-4FF6-B9CE-F62E5A40F4EF}" destId="{CCFB68C4-33E6-400F-9301-D92EBAD3ADD0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172991-7C1D-457C-9DBC-4FD2FCDDE80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D9C065-5BB0-4177-A0BE-6DB7A84E0EFD}">
      <dgm:prSet phldrT="[Text]"/>
      <dgm:spPr/>
      <dgm:t>
        <a:bodyPr/>
        <a:lstStyle/>
        <a:p>
          <a:r>
            <a:rPr lang="en-IN" dirty="0"/>
            <a:t>Detection of people in live video using TFLite object detection network.</a:t>
          </a:r>
          <a:endParaRPr lang="en-US" dirty="0"/>
        </a:p>
      </dgm:t>
    </dgm:pt>
    <dgm:pt modelId="{5D5C695B-A0DC-453B-B93A-0624AB4614BC}" type="parTrans" cxnId="{F30F1C70-293F-4790-9669-C76D298A0AB6}">
      <dgm:prSet/>
      <dgm:spPr/>
      <dgm:t>
        <a:bodyPr/>
        <a:lstStyle/>
        <a:p>
          <a:endParaRPr lang="en-US"/>
        </a:p>
      </dgm:t>
    </dgm:pt>
    <dgm:pt modelId="{A47F98EF-E128-41E0-90EE-9268D346166D}" type="sibTrans" cxnId="{F30F1C70-293F-4790-9669-C76D298A0AB6}">
      <dgm:prSet/>
      <dgm:spPr/>
      <dgm:t>
        <a:bodyPr/>
        <a:lstStyle/>
        <a:p>
          <a:endParaRPr lang="en-US"/>
        </a:p>
      </dgm:t>
    </dgm:pt>
    <dgm:pt modelId="{96E3B0D9-8175-45C4-9D70-D800E00C3560}">
      <dgm:prSet phldrT="[Text]"/>
      <dgm:spPr/>
      <dgm:t>
        <a:bodyPr/>
        <a:lstStyle/>
        <a:p>
          <a:r>
            <a:rPr lang="en-US" dirty="0"/>
            <a:t>Determining the centroids for each detected person</a:t>
          </a:r>
        </a:p>
      </dgm:t>
    </dgm:pt>
    <dgm:pt modelId="{D25134CE-18F0-4FB8-9D25-2D49B4BDD1EE}" type="parTrans" cxnId="{50FD06F2-9131-4D46-A03B-80A071D2001D}">
      <dgm:prSet/>
      <dgm:spPr/>
      <dgm:t>
        <a:bodyPr/>
        <a:lstStyle/>
        <a:p>
          <a:endParaRPr lang="en-US"/>
        </a:p>
      </dgm:t>
    </dgm:pt>
    <dgm:pt modelId="{DFAAAB9F-6845-4FE9-80F8-F8B1C57D461A}" type="sibTrans" cxnId="{50FD06F2-9131-4D46-A03B-80A071D2001D}">
      <dgm:prSet/>
      <dgm:spPr/>
      <dgm:t>
        <a:bodyPr/>
        <a:lstStyle/>
        <a:p>
          <a:endParaRPr lang="en-US"/>
        </a:p>
      </dgm:t>
    </dgm:pt>
    <dgm:pt modelId="{9E318AA7-DD7A-4688-A5E3-B73DE98CC5CC}">
      <dgm:prSet phldrT="[Text]"/>
      <dgm:spPr/>
      <dgm:t>
        <a:bodyPr/>
        <a:lstStyle/>
        <a:p>
          <a:r>
            <a:rPr lang="en-US" dirty="0"/>
            <a:t>Computing the pairwise distances between all centroids</a:t>
          </a:r>
        </a:p>
      </dgm:t>
    </dgm:pt>
    <dgm:pt modelId="{BF75A20F-A249-4042-B84E-1B7ECA3D9703}" type="parTrans" cxnId="{E18EC662-AA6B-4512-BF9C-1C030760DBBF}">
      <dgm:prSet/>
      <dgm:spPr/>
      <dgm:t>
        <a:bodyPr/>
        <a:lstStyle/>
        <a:p>
          <a:endParaRPr lang="en-US"/>
        </a:p>
      </dgm:t>
    </dgm:pt>
    <dgm:pt modelId="{4E7B0EA8-F8D9-4DF8-B605-A3680C177487}" type="sibTrans" cxnId="{E18EC662-AA6B-4512-BF9C-1C030760DBBF}">
      <dgm:prSet/>
      <dgm:spPr/>
      <dgm:t>
        <a:bodyPr/>
        <a:lstStyle/>
        <a:p>
          <a:endParaRPr lang="en-US"/>
        </a:p>
      </dgm:t>
    </dgm:pt>
    <dgm:pt modelId="{3DF4E4D8-1152-48CC-B9BF-9FB1D2562BB0}">
      <dgm:prSet phldrT="[Text]"/>
      <dgm:spPr/>
      <dgm:t>
        <a:bodyPr/>
        <a:lstStyle/>
        <a:p>
          <a:r>
            <a:rPr lang="en-US" dirty="0"/>
            <a:t>Alert when pair wise distance &lt; 6 feet apart </a:t>
          </a:r>
        </a:p>
      </dgm:t>
    </dgm:pt>
    <dgm:pt modelId="{03B1CE5C-429D-4B9D-8F7C-22B15238C28C}" type="parTrans" cxnId="{A420E3C2-F416-41B1-8810-3825E036B835}">
      <dgm:prSet/>
      <dgm:spPr/>
      <dgm:t>
        <a:bodyPr/>
        <a:lstStyle/>
        <a:p>
          <a:endParaRPr lang="en-US"/>
        </a:p>
      </dgm:t>
    </dgm:pt>
    <dgm:pt modelId="{8FAA538C-D074-44B2-AA20-3B6EBFF992DA}" type="sibTrans" cxnId="{A420E3C2-F416-41B1-8810-3825E036B835}">
      <dgm:prSet/>
      <dgm:spPr/>
      <dgm:t>
        <a:bodyPr/>
        <a:lstStyle/>
        <a:p>
          <a:endParaRPr lang="en-US"/>
        </a:p>
      </dgm:t>
    </dgm:pt>
    <dgm:pt modelId="{61BBC76D-98D7-408C-A92B-F69D30120BB3}" type="pres">
      <dgm:prSet presAssocID="{CF172991-7C1D-457C-9DBC-4FD2FCDDE805}" presName="Name0" presStyleCnt="0">
        <dgm:presLayoutVars>
          <dgm:chMax val="7"/>
          <dgm:chPref val="7"/>
          <dgm:dir/>
        </dgm:presLayoutVars>
      </dgm:prSet>
      <dgm:spPr/>
    </dgm:pt>
    <dgm:pt modelId="{5AA02647-826A-425D-A5AB-8B1E73CDBC4C}" type="pres">
      <dgm:prSet presAssocID="{CF172991-7C1D-457C-9DBC-4FD2FCDDE805}" presName="Name1" presStyleCnt="0"/>
      <dgm:spPr/>
    </dgm:pt>
    <dgm:pt modelId="{0EF2AD07-AE4D-42CC-807C-268B760A3A25}" type="pres">
      <dgm:prSet presAssocID="{CF172991-7C1D-457C-9DBC-4FD2FCDDE805}" presName="cycle" presStyleCnt="0"/>
      <dgm:spPr/>
    </dgm:pt>
    <dgm:pt modelId="{0941135F-BE6B-4699-A23B-F9F68CAFA0DD}" type="pres">
      <dgm:prSet presAssocID="{CF172991-7C1D-457C-9DBC-4FD2FCDDE805}" presName="srcNode" presStyleLbl="node1" presStyleIdx="0" presStyleCnt="4"/>
      <dgm:spPr/>
    </dgm:pt>
    <dgm:pt modelId="{01452709-C2DC-4C69-A6BD-4BA085D3D590}" type="pres">
      <dgm:prSet presAssocID="{CF172991-7C1D-457C-9DBC-4FD2FCDDE805}" presName="conn" presStyleLbl="parChTrans1D2" presStyleIdx="0" presStyleCnt="1"/>
      <dgm:spPr/>
    </dgm:pt>
    <dgm:pt modelId="{C1F1AEEB-A03C-4EA5-AFA4-02DEBBAF1F66}" type="pres">
      <dgm:prSet presAssocID="{CF172991-7C1D-457C-9DBC-4FD2FCDDE805}" presName="extraNode" presStyleLbl="node1" presStyleIdx="0" presStyleCnt="4"/>
      <dgm:spPr/>
    </dgm:pt>
    <dgm:pt modelId="{F0B85BA0-4B3E-4A14-A512-983FA6F0B09C}" type="pres">
      <dgm:prSet presAssocID="{CF172991-7C1D-457C-9DBC-4FD2FCDDE805}" presName="dstNode" presStyleLbl="node1" presStyleIdx="0" presStyleCnt="4"/>
      <dgm:spPr/>
    </dgm:pt>
    <dgm:pt modelId="{45759718-3BFD-4071-880B-7CC77EA0AD35}" type="pres">
      <dgm:prSet presAssocID="{4BD9C065-5BB0-4177-A0BE-6DB7A84E0EFD}" presName="text_1" presStyleLbl="node1" presStyleIdx="0" presStyleCnt="4">
        <dgm:presLayoutVars>
          <dgm:bulletEnabled val="1"/>
        </dgm:presLayoutVars>
      </dgm:prSet>
      <dgm:spPr/>
    </dgm:pt>
    <dgm:pt modelId="{6793D554-EB6D-4A18-9044-E5CC756A10BF}" type="pres">
      <dgm:prSet presAssocID="{4BD9C065-5BB0-4177-A0BE-6DB7A84E0EFD}" presName="accent_1" presStyleCnt="0"/>
      <dgm:spPr/>
    </dgm:pt>
    <dgm:pt modelId="{237172C5-6910-41CE-9FE3-DC8D2AA5AD02}" type="pres">
      <dgm:prSet presAssocID="{4BD9C065-5BB0-4177-A0BE-6DB7A84E0EFD}" presName="accentRepeatNode" presStyleLbl="solidFgAcc1" presStyleIdx="0" presStyleCnt="4"/>
      <dgm:spPr/>
    </dgm:pt>
    <dgm:pt modelId="{4E3C8759-0A27-4A12-80D4-CFADB06A3DF3}" type="pres">
      <dgm:prSet presAssocID="{96E3B0D9-8175-45C4-9D70-D800E00C3560}" presName="text_2" presStyleLbl="node1" presStyleIdx="1" presStyleCnt="4">
        <dgm:presLayoutVars>
          <dgm:bulletEnabled val="1"/>
        </dgm:presLayoutVars>
      </dgm:prSet>
      <dgm:spPr/>
    </dgm:pt>
    <dgm:pt modelId="{4A699DA8-FB19-4965-8F48-EBA9A0BB48FA}" type="pres">
      <dgm:prSet presAssocID="{96E3B0D9-8175-45C4-9D70-D800E00C3560}" presName="accent_2" presStyleCnt="0"/>
      <dgm:spPr/>
    </dgm:pt>
    <dgm:pt modelId="{182D8626-0201-4DE5-918C-273CB37530F9}" type="pres">
      <dgm:prSet presAssocID="{96E3B0D9-8175-45C4-9D70-D800E00C3560}" presName="accentRepeatNode" presStyleLbl="solidFgAcc1" presStyleIdx="1" presStyleCnt="4"/>
      <dgm:spPr/>
    </dgm:pt>
    <dgm:pt modelId="{B16B7A34-C41C-41D3-BF5F-F22C98B1580B}" type="pres">
      <dgm:prSet presAssocID="{9E318AA7-DD7A-4688-A5E3-B73DE98CC5CC}" presName="text_3" presStyleLbl="node1" presStyleIdx="2" presStyleCnt="4">
        <dgm:presLayoutVars>
          <dgm:bulletEnabled val="1"/>
        </dgm:presLayoutVars>
      </dgm:prSet>
      <dgm:spPr/>
    </dgm:pt>
    <dgm:pt modelId="{F0D93FD4-E28B-41FB-91FF-88C5F164CF8B}" type="pres">
      <dgm:prSet presAssocID="{9E318AA7-DD7A-4688-A5E3-B73DE98CC5CC}" presName="accent_3" presStyleCnt="0"/>
      <dgm:spPr/>
    </dgm:pt>
    <dgm:pt modelId="{6DDFF8D4-DBE9-49B8-924F-B59E7D99770C}" type="pres">
      <dgm:prSet presAssocID="{9E318AA7-DD7A-4688-A5E3-B73DE98CC5CC}" presName="accentRepeatNode" presStyleLbl="solidFgAcc1" presStyleIdx="2" presStyleCnt="4"/>
      <dgm:spPr/>
    </dgm:pt>
    <dgm:pt modelId="{5558DC31-50D9-4ECD-B79C-9F3CF2677436}" type="pres">
      <dgm:prSet presAssocID="{3DF4E4D8-1152-48CC-B9BF-9FB1D2562BB0}" presName="text_4" presStyleLbl="node1" presStyleIdx="3" presStyleCnt="4">
        <dgm:presLayoutVars>
          <dgm:bulletEnabled val="1"/>
        </dgm:presLayoutVars>
      </dgm:prSet>
      <dgm:spPr/>
    </dgm:pt>
    <dgm:pt modelId="{DECCBE72-CDC1-4A6C-B44D-0D9A5E9DF987}" type="pres">
      <dgm:prSet presAssocID="{3DF4E4D8-1152-48CC-B9BF-9FB1D2562BB0}" presName="accent_4" presStyleCnt="0"/>
      <dgm:spPr/>
    </dgm:pt>
    <dgm:pt modelId="{964180E8-24E2-4C1D-A36E-05AF9065B657}" type="pres">
      <dgm:prSet presAssocID="{3DF4E4D8-1152-48CC-B9BF-9FB1D2562BB0}" presName="accentRepeatNode" presStyleLbl="solidFgAcc1" presStyleIdx="3" presStyleCnt="4"/>
      <dgm:spPr/>
    </dgm:pt>
  </dgm:ptLst>
  <dgm:cxnLst>
    <dgm:cxn modelId="{AA8BD438-8578-453F-80BA-417A05B9334A}" type="presOf" srcId="{96E3B0D9-8175-45C4-9D70-D800E00C3560}" destId="{4E3C8759-0A27-4A12-80D4-CFADB06A3DF3}" srcOrd="0" destOrd="0" presId="urn:microsoft.com/office/officeart/2008/layout/VerticalCurvedList"/>
    <dgm:cxn modelId="{E18EC662-AA6B-4512-BF9C-1C030760DBBF}" srcId="{CF172991-7C1D-457C-9DBC-4FD2FCDDE805}" destId="{9E318AA7-DD7A-4688-A5E3-B73DE98CC5CC}" srcOrd="2" destOrd="0" parTransId="{BF75A20F-A249-4042-B84E-1B7ECA3D9703}" sibTransId="{4E7B0EA8-F8D9-4DF8-B605-A3680C177487}"/>
    <dgm:cxn modelId="{F30F1C70-293F-4790-9669-C76D298A0AB6}" srcId="{CF172991-7C1D-457C-9DBC-4FD2FCDDE805}" destId="{4BD9C065-5BB0-4177-A0BE-6DB7A84E0EFD}" srcOrd="0" destOrd="0" parTransId="{5D5C695B-A0DC-453B-B93A-0624AB4614BC}" sibTransId="{A47F98EF-E128-41E0-90EE-9268D346166D}"/>
    <dgm:cxn modelId="{3B68FF72-E0C3-45F3-8734-4BF9246F2F88}" type="presOf" srcId="{9E318AA7-DD7A-4688-A5E3-B73DE98CC5CC}" destId="{B16B7A34-C41C-41D3-BF5F-F22C98B1580B}" srcOrd="0" destOrd="0" presId="urn:microsoft.com/office/officeart/2008/layout/VerticalCurvedList"/>
    <dgm:cxn modelId="{A420E3C2-F416-41B1-8810-3825E036B835}" srcId="{CF172991-7C1D-457C-9DBC-4FD2FCDDE805}" destId="{3DF4E4D8-1152-48CC-B9BF-9FB1D2562BB0}" srcOrd="3" destOrd="0" parTransId="{03B1CE5C-429D-4B9D-8F7C-22B15238C28C}" sibTransId="{8FAA538C-D074-44B2-AA20-3B6EBFF992DA}"/>
    <dgm:cxn modelId="{71294DC3-7270-4839-A65D-016985870A48}" type="presOf" srcId="{4BD9C065-5BB0-4177-A0BE-6DB7A84E0EFD}" destId="{45759718-3BFD-4071-880B-7CC77EA0AD35}" srcOrd="0" destOrd="0" presId="urn:microsoft.com/office/officeart/2008/layout/VerticalCurvedList"/>
    <dgm:cxn modelId="{F81AC9CD-2A45-44E8-8C05-70017B50881F}" type="presOf" srcId="{A47F98EF-E128-41E0-90EE-9268D346166D}" destId="{01452709-C2DC-4C69-A6BD-4BA085D3D590}" srcOrd="0" destOrd="0" presId="urn:microsoft.com/office/officeart/2008/layout/VerticalCurvedList"/>
    <dgm:cxn modelId="{5F3F2ED5-24EC-471E-A929-08ED765EE2F8}" type="presOf" srcId="{3DF4E4D8-1152-48CC-B9BF-9FB1D2562BB0}" destId="{5558DC31-50D9-4ECD-B79C-9F3CF2677436}" srcOrd="0" destOrd="0" presId="urn:microsoft.com/office/officeart/2008/layout/VerticalCurvedList"/>
    <dgm:cxn modelId="{0F7AEFE3-47D0-4D46-A187-5C12D7AF2F80}" type="presOf" srcId="{CF172991-7C1D-457C-9DBC-4FD2FCDDE805}" destId="{61BBC76D-98D7-408C-A92B-F69D30120BB3}" srcOrd="0" destOrd="0" presId="urn:microsoft.com/office/officeart/2008/layout/VerticalCurvedList"/>
    <dgm:cxn modelId="{50FD06F2-9131-4D46-A03B-80A071D2001D}" srcId="{CF172991-7C1D-457C-9DBC-4FD2FCDDE805}" destId="{96E3B0D9-8175-45C4-9D70-D800E00C3560}" srcOrd="1" destOrd="0" parTransId="{D25134CE-18F0-4FB8-9D25-2D49B4BDD1EE}" sibTransId="{DFAAAB9F-6845-4FE9-80F8-F8B1C57D461A}"/>
    <dgm:cxn modelId="{E49F889B-2C2E-41EF-83B1-57758F081ACD}" type="presParOf" srcId="{61BBC76D-98D7-408C-A92B-F69D30120BB3}" destId="{5AA02647-826A-425D-A5AB-8B1E73CDBC4C}" srcOrd="0" destOrd="0" presId="urn:microsoft.com/office/officeart/2008/layout/VerticalCurvedList"/>
    <dgm:cxn modelId="{EA57697D-51B3-477A-8E1B-F6A4CD1AA085}" type="presParOf" srcId="{5AA02647-826A-425D-A5AB-8B1E73CDBC4C}" destId="{0EF2AD07-AE4D-42CC-807C-268B760A3A25}" srcOrd="0" destOrd="0" presId="urn:microsoft.com/office/officeart/2008/layout/VerticalCurvedList"/>
    <dgm:cxn modelId="{746BED2B-B8F5-43ED-9460-EA6CE0759ECC}" type="presParOf" srcId="{0EF2AD07-AE4D-42CC-807C-268B760A3A25}" destId="{0941135F-BE6B-4699-A23B-F9F68CAFA0DD}" srcOrd="0" destOrd="0" presId="urn:microsoft.com/office/officeart/2008/layout/VerticalCurvedList"/>
    <dgm:cxn modelId="{EBCA5E06-316E-4044-86DB-3F291C30AB10}" type="presParOf" srcId="{0EF2AD07-AE4D-42CC-807C-268B760A3A25}" destId="{01452709-C2DC-4C69-A6BD-4BA085D3D590}" srcOrd="1" destOrd="0" presId="urn:microsoft.com/office/officeart/2008/layout/VerticalCurvedList"/>
    <dgm:cxn modelId="{64DB4853-D3B2-4F92-80C8-230562E16E13}" type="presParOf" srcId="{0EF2AD07-AE4D-42CC-807C-268B760A3A25}" destId="{C1F1AEEB-A03C-4EA5-AFA4-02DEBBAF1F66}" srcOrd="2" destOrd="0" presId="urn:microsoft.com/office/officeart/2008/layout/VerticalCurvedList"/>
    <dgm:cxn modelId="{2BF4657B-633F-4F92-8236-B2DE5004AB3E}" type="presParOf" srcId="{0EF2AD07-AE4D-42CC-807C-268B760A3A25}" destId="{F0B85BA0-4B3E-4A14-A512-983FA6F0B09C}" srcOrd="3" destOrd="0" presId="urn:microsoft.com/office/officeart/2008/layout/VerticalCurvedList"/>
    <dgm:cxn modelId="{207A5001-CA49-4D27-B192-A19478CBECE8}" type="presParOf" srcId="{5AA02647-826A-425D-A5AB-8B1E73CDBC4C}" destId="{45759718-3BFD-4071-880B-7CC77EA0AD35}" srcOrd="1" destOrd="0" presId="urn:microsoft.com/office/officeart/2008/layout/VerticalCurvedList"/>
    <dgm:cxn modelId="{09FB01BB-CDF3-4337-9DC9-392A90E0ED65}" type="presParOf" srcId="{5AA02647-826A-425D-A5AB-8B1E73CDBC4C}" destId="{6793D554-EB6D-4A18-9044-E5CC756A10BF}" srcOrd="2" destOrd="0" presId="urn:microsoft.com/office/officeart/2008/layout/VerticalCurvedList"/>
    <dgm:cxn modelId="{52539D04-1648-4FBF-AEC0-622038E02653}" type="presParOf" srcId="{6793D554-EB6D-4A18-9044-E5CC756A10BF}" destId="{237172C5-6910-41CE-9FE3-DC8D2AA5AD02}" srcOrd="0" destOrd="0" presId="urn:microsoft.com/office/officeart/2008/layout/VerticalCurvedList"/>
    <dgm:cxn modelId="{39A38237-97D1-4418-8DE3-55DA35FC1091}" type="presParOf" srcId="{5AA02647-826A-425D-A5AB-8B1E73CDBC4C}" destId="{4E3C8759-0A27-4A12-80D4-CFADB06A3DF3}" srcOrd="3" destOrd="0" presId="urn:microsoft.com/office/officeart/2008/layout/VerticalCurvedList"/>
    <dgm:cxn modelId="{42E05E54-1D6B-43A4-8457-3ADDB2EB3E1D}" type="presParOf" srcId="{5AA02647-826A-425D-A5AB-8B1E73CDBC4C}" destId="{4A699DA8-FB19-4965-8F48-EBA9A0BB48FA}" srcOrd="4" destOrd="0" presId="urn:microsoft.com/office/officeart/2008/layout/VerticalCurvedList"/>
    <dgm:cxn modelId="{1CC2223E-9330-4FAF-842F-9E52240591DF}" type="presParOf" srcId="{4A699DA8-FB19-4965-8F48-EBA9A0BB48FA}" destId="{182D8626-0201-4DE5-918C-273CB37530F9}" srcOrd="0" destOrd="0" presId="urn:microsoft.com/office/officeart/2008/layout/VerticalCurvedList"/>
    <dgm:cxn modelId="{D9540ADB-E7D5-4365-891A-D92AD3E09B4A}" type="presParOf" srcId="{5AA02647-826A-425D-A5AB-8B1E73CDBC4C}" destId="{B16B7A34-C41C-41D3-BF5F-F22C98B1580B}" srcOrd="5" destOrd="0" presId="urn:microsoft.com/office/officeart/2008/layout/VerticalCurvedList"/>
    <dgm:cxn modelId="{7C25E46C-2B79-4C32-81D0-B605CB5A0113}" type="presParOf" srcId="{5AA02647-826A-425D-A5AB-8B1E73CDBC4C}" destId="{F0D93FD4-E28B-41FB-91FF-88C5F164CF8B}" srcOrd="6" destOrd="0" presId="urn:microsoft.com/office/officeart/2008/layout/VerticalCurvedList"/>
    <dgm:cxn modelId="{51BDC86F-CC3D-4D40-978B-7F52A6689B39}" type="presParOf" srcId="{F0D93FD4-E28B-41FB-91FF-88C5F164CF8B}" destId="{6DDFF8D4-DBE9-49B8-924F-B59E7D99770C}" srcOrd="0" destOrd="0" presId="urn:microsoft.com/office/officeart/2008/layout/VerticalCurvedList"/>
    <dgm:cxn modelId="{16EA5798-59FA-4747-B9F6-189E561EEFBB}" type="presParOf" srcId="{5AA02647-826A-425D-A5AB-8B1E73CDBC4C}" destId="{5558DC31-50D9-4ECD-B79C-9F3CF2677436}" srcOrd="7" destOrd="0" presId="urn:microsoft.com/office/officeart/2008/layout/VerticalCurvedList"/>
    <dgm:cxn modelId="{CD03407A-2C34-4485-9BF2-A14E658B87FB}" type="presParOf" srcId="{5AA02647-826A-425D-A5AB-8B1E73CDBC4C}" destId="{DECCBE72-CDC1-4A6C-B44D-0D9A5E9DF987}" srcOrd="8" destOrd="0" presId="urn:microsoft.com/office/officeart/2008/layout/VerticalCurvedList"/>
    <dgm:cxn modelId="{45E628EA-8279-497E-B6E0-6FA51F847AE1}" type="presParOf" srcId="{DECCBE72-CDC1-4A6C-B44D-0D9A5E9DF987}" destId="{964180E8-24E2-4C1D-A36E-05AF9065B6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D9A44-9F4B-4F25-958D-B607936AE316}">
      <dsp:nvSpPr>
        <dsp:cNvPr id="0" name=""/>
        <dsp:cNvSpPr/>
      </dsp:nvSpPr>
      <dsp:spPr>
        <a:xfrm>
          <a:off x="2507622" y="698677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741544"/>
        <a:ext cx="28530" cy="5706"/>
      </dsp:txXfrm>
    </dsp:sp>
    <dsp:sp modelId="{BD2B53F0-84D8-436B-9619-0FC3A310F086}">
      <dsp:nvSpPr>
        <dsp:cNvPr id="0" name=""/>
        <dsp:cNvSpPr/>
      </dsp:nvSpPr>
      <dsp:spPr>
        <a:xfrm>
          <a:off x="28521" y="127"/>
          <a:ext cx="2480900" cy="1488540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 Deep Learning Model for Object Detection (MATLAB/python)</a:t>
          </a:r>
        </a:p>
      </dsp:txBody>
      <dsp:txXfrm>
        <a:off x="28521" y="127"/>
        <a:ext cx="2480900" cy="1488540"/>
      </dsp:txXfrm>
    </dsp:sp>
    <dsp:sp modelId="{CAC5AF71-D1F4-4C09-B8E7-845B1615A869}">
      <dsp:nvSpPr>
        <dsp:cNvPr id="0" name=""/>
        <dsp:cNvSpPr/>
      </dsp:nvSpPr>
      <dsp:spPr>
        <a:xfrm>
          <a:off x="5526506" y="698677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82244" y="741544"/>
        <a:ext cx="28530" cy="5706"/>
      </dsp:txXfrm>
    </dsp:sp>
    <dsp:sp modelId="{9FAD7464-477B-40EB-9951-31F3E12B02AC}">
      <dsp:nvSpPr>
        <dsp:cNvPr id="0" name=""/>
        <dsp:cNvSpPr/>
      </dsp:nvSpPr>
      <dsp:spPr>
        <a:xfrm>
          <a:off x="3080029" y="25023"/>
          <a:ext cx="2448276" cy="1438748"/>
        </a:xfrm>
        <a:prstGeom prst="rect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Quantize the 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(fp32 -&gt; int8)</a:t>
          </a:r>
        </a:p>
      </dsp:txBody>
      <dsp:txXfrm>
        <a:off x="3080029" y="25023"/>
        <a:ext cx="2448276" cy="1438748"/>
      </dsp:txXfrm>
    </dsp:sp>
    <dsp:sp modelId="{82A548F6-71D6-4C69-840A-BAD2B25DCAAF}">
      <dsp:nvSpPr>
        <dsp:cNvPr id="0" name=""/>
        <dsp:cNvSpPr/>
      </dsp:nvSpPr>
      <dsp:spPr>
        <a:xfrm>
          <a:off x="1268972" y="1486868"/>
          <a:ext cx="6070391" cy="540007"/>
        </a:xfrm>
        <a:custGeom>
          <a:avLst/>
          <a:gdLst/>
          <a:ahLst/>
          <a:cxnLst/>
          <a:rect l="0" t="0" r="0" b="0"/>
          <a:pathLst>
            <a:path>
              <a:moveTo>
                <a:pt x="6070391" y="0"/>
              </a:moveTo>
              <a:lnTo>
                <a:pt x="6070391" y="287103"/>
              </a:lnTo>
              <a:lnTo>
                <a:pt x="0" y="287103"/>
              </a:lnTo>
              <a:lnTo>
                <a:pt x="0" y="54000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739" y="1754018"/>
        <a:ext cx="304857" cy="5706"/>
      </dsp:txXfrm>
    </dsp:sp>
    <dsp:sp modelId="{D3C1E9C5-88BF-4F95-80CF-7B6E859B2756}">
      <dsp:nvSpPr>
        <dsp:cNvPr id="0" name=""/>
        <dsp:cNvSpPr/>
      </dsp:nvSpPr>
      <dsp:spPr>
        <a:xfrm>
          <a:off x="6098913" y="127"/>
          <a:ext cx="2480900" cy="148854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the ARM Compute Library</a:t>
          </a:r>
        </a:p>
      </dsp:txBody>
      <dsp:txXfrm>
        <a:off x="6098913" y="127"/>
        <a:ext cx="2480900" cy="1488540"/>
      </dsp:txXfrm>
    </dsp:sp>
    <dsp:sp modelId="{81691DC0-92AA-4738-B9A9-08C88940BD7F}">
      <dsp:nvSpPr>
        <dsp:cNvPr id="0" name=""/>
        <dsp:cNvSpPr/>
      </dsp:nvSpPr>
      <dsp:spPr>
        <a:xfrm>
          <a:off x="2507622" y="2757825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2800692"/>
        <a:ext cx="28530" cy="5706"/>
      </dsp:txXfrm>
    </dsp:sp>
    <dsp:sp modelId="{7A2E8FE6-C4ED-4589-A275-7C429DF015EF}">
      <dsp:nvSpPr>
        <dsp:cNvPr id="0" name=""/>
        <dsp:cNvSpPr/>
      </dsp:nvSpPr>
      <dsp:spPr>
        <a:xfrm>
          <a:off x="28521" y="2059275"/>
          <a:ext cx="2480900" cy="1488540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Generate</a:t>
          </a:r>
          <a:r>
            <a:rPr lang="en-US" sz="2000" kern="1200" baseline="0" dirty="0"/>
            <a:t> the Optimized Neon Intrinsic Code</a:t>
          </a:r>
          <a:endParaRPr lang="en-US" sz="2000" kern="1200" dirty="0"/>
        </a:p>
      </dsp:txBody>
      <dsp:txXfrm>
        <a:off x="28521" y="2059275"/>
        <a:ext cx="2480900" cy="1488540"/>
      </dsp:txXfrm>
    </dsp:sp>
    <dsp:sp modelId="{A233728E-EA1A-4969-B075-3C51B933141C}">
      <dsp:nvSpPr>
        <dsp:cNvPr id="0" name=""/>
        <dsp:cNvSpPr/>
      </dsp:nvSpPr>
      <dsp:spPr>
        <a:xfrm>
          <a:off x="5559130" y="2757825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14868" y="2800692"/>
        <a:ext cx="28530" cy="5706"/>
      </dsp:txXfrm>
    </dsp:sp>
    <dsp:sp modelId="{DAEDE564-323C-49DA-B62B-7B1641B85BE9}">
      <dsp:nvSpPr>
        <dsp:cNvPr id="0" name=""/>
        <dsp:cNvSpPr/>
      </dsp:nvSpPr>
      <dsp:spPr>
        <a:xfrm>
          <a:off x="3080029" y="2059275"/>
          <a:ext cx="2480900" cy="1488540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Embedded Coder and Raspi HSP to generate the PIL </a:t>
          </a:r>
        </a:p>
      </dsp:txBody>
      <dsp:txXfrm>
        <a:off x="3080029" y="2059275"/>
        <a:ext cx="2480900" cy="1488540"/>
      </dsp:txXfrm>
    </dsp:sp>
    <dsp:sp modelId="{CA5CB834-7150-4E47-873F-7B4E47732C40}">
      <dsp:nvSpPr>
        <dsp:cNvPr id="0" name=""/>
        <dsp:cNvSpPr/>
      </dsp:nvSpPr>
      <dsp:spPr>
        <a:xfrm>
          <a:off x="1268972" y="3546015"/>
          <a:ext cx="6103015" cy="540007"/>
        </a:xfrm>
        <a:custGeom>
          <a:avLst/>
          <a:gdLst/>
          <a:ahLst/>
          <a:cxnLst/>
          <a:rect l="0" t="0" r="0" b="0"/>
          <a:pathLst>
            <a:path>
              <a:moveTo>
                <a:pt x="6103015" y="0"/>
              </a:moveTo>
              <a:lnTo>
                <a:pt x="6103015" y="287103"/>
              </a:lnTo>
              <a:lnTo>
                <a:pt x="0" y="287103"/>
              </a:lnTo>
              <a:lnTo>
                <a:pt x="0" y="54000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7239" y="3813166"/>
        <a:ext cx="306481" cy="5706"/>
      </dsp:txXfrm>
    </dsp:sp>
    <dsp:sp modelId="{ABD80A51-7D7C-4DE6-B1BC-EA9FD175F6C4}">
      <dsp:nvSpPr>
        <dsp:cNvPr id="0" name=""/>
        <dsp:cNvSpPr/>
      </dsp:nvSpPr>
      <dsp:spPr>
        <a:xfrm>
          <a:off x="6131537" y="2059275"/>
          <a:ext cx="2480900" cy="1488540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Codegen Command in MATLAB</a:t>
          </a:r>
        </a:p>
      </dsp:txBody>
      <dsp:txXfrm>
        <a:off x="6131537" y="2059275"/>
        <a:ext cx="2480900" cy="1488540"/>
      </dsp:txXfrm>
    </dsp:sp>
    <dsp:sp modelId="{0E94C901-EE28-45EB-9394-570FA74B1CBE}">
      <dsp:nvSpPr>
        <dsp:cNvPr id="0" name=""/>
        <dsp:cNvSpPr/>
      </dsp:nvSpPr>
      <dsp:spPr>
        <a:xfrm>
          <a:off x="2507622" y="4816973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4859839"/>
        <a:ext cx="28530" cy="5706"/>
      </dsp:txXfrm>
    </dsp:sp>
    <dsp:sp modelId="{99F1170F-715A-4E76-BBD9-2F0131D6EBE7}">
      <dsp:nvSpPr>
        <dsp:cNvPr id="0" name=""/>
        <dsp:cNvSpPr/>
      </dsp:nvSpPr>
      <dsp:spPr>
        <a:xfrm>
          <a:off x="28521" y="4118422"/>
          <a:ext cx="2480900" cy="148854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PIL is generated and Code gets Copied to Raspi</a:t>
          </a:r>
        </a:p>
      </dsp:txBody>
      <dsp:txXfrm>
        <a:off x="28521" y="4118422"/>
        <a:ext cx="2480900" cy="1488540"/>
      </dsp:txXfrm>
    </dsp:sp>
    <dsp:sp modelId="{662709AE-9079-4A01-80CE-055BB26021DD}">
      <dsp:nvSpPr>
        <dsp:cNvPr id="0" name=""/>
        <dsp:cNvSpPr/>
      </dsp:nvSpPr>
      <dsp:spPr>
        <a:xfrm>
          <a:off x="5559130" y="4816973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14868" y="4859839"/>
        <a:ext cx="28530" cy="5706"/>
      </dsp:txXfrm>
    </dsp:sp>
    <dsp:sp modelId="{E5CABEC1-2AE3-4EEE-A58F-7E8344D7629A}">
      <dsp:nvSpPr>
        <dsp:cNvPr id="0" name=""/>
        <dsp:cNvSpPr/>
      </dsp:nvSpPr>
      <dsp:spPr>
        <a:xfrm>
          <a:off x="3080029" y="4118422"/>
          <a:ext cx="2480900" cy="14885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on Raspi</a:t>
          </a:r>
        </a:p>
      </dsp:txBody>
      <dsp:txXfrm>
        <a:off x="3080029" y="4118422"/>
        <a:ext cx="2480900" cy="1488540"/>
      </dsp:txXfrm>
    </dsp:sp>
    <dsp:sp modelId="{83DD9F20-D42B-4EEE-86F1-54F6C74D27CC}">
      <dsp:nvSpPr>
        <dsp:cNvPr id="0" name=""/>
        <dsp:cNvSpPr/>
      </dsp:nvSpPr>
      <dsp:spPr>
        <a:xfrm>
          <a:off x="6131537" y="4118422"/>
          <a:ext cx="2480900" cy="14885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Retrieve The Output</a:t>
          </a:r>
        </a:p>
      </dsp:txBody>
      <dsp:txXfrm>
        <a:off x="6131537" y="4118422"/>
        <a:ext cx="2480900" cy="1488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D9A44-9F4B-4F25-958D-B607936AE316}">
      <dsp:nvSpPr>
        <dsp:cNvPr id="0" name=""/>
        <dsp:cNvSpPr/>
      </dsp:nvSpPr>
      <dsp:spPr>
        <a:xfrm>
          <a:off x="2349962" y="1690218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0911" y="1733240"/>
        <a:ext cx="26973" cy="5394"/>
      </dsp:txXfrm>
    </dsp:sp>
    <dsp:sp modelId="{BD2B53F0-84D8-436B-9619-0FC3A310F086}">
      <dsp:nvSpPr>
        <dsp:cNvPr id="0" name=""/>
        <dsp:cNvSpPr/>
      </dsp:nvSpPr>
      <dsp:spPr>
        <a:xfrm>
          <a:off x="6230" y="1032278"/>
          <a:ext cx="2345531" cy="1407318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Capture Live Camera Feed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the Hardware</a:t>
          </a:r>
        </a:p>
      </dsp:txBody>
      <dsp:txXfrm>
        <a:off x="6230" y="1032278"/>
        <a:ext cx="2345531" cy="1407318"/>
      </dsp:txXfrm>
    </dsp:sp>
    <dsp:sp modelId="{CAC5AF71-D1F4-4C09-B8E7-845B1615A869}">
      <dsp:nvSpPr>
        <dsp:cNvPr id="0" name=""/>
        <dsp:cNvSpPr/>
      </dsp:nvSpPr>
      <dsp:spPr>
        <a:xfrm>
          <a:off x="1178996" y="2729379"/>
          <a:ext cx="3862081" cy="508872"/>
        </a:xfrm>
        <a:custGeom>
          <a:avLst/>
          <a:gdLst/>
          <a:ahLst/>
          <a:cxnLst/>
          <a:rect l="0" t="0" r="0" b="0"/>
          <a:pathLst>
            <a:path>
              <a:moveTo>
                <a:pt x="3862081" y="0"/>
              </a:moveTo>
              <a:lnTo>
                <a:pt x="3862081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2547" y="2981118"/>
        <a:ext cx="194978" cy="5394"/>
      </dsp:txXfrm>
    </dsp:sp>
    <dsp:sp modelId="{9FAD7464-477B-40EB-9951-31F3E12B02AC}">
      <dsp:nvSpPr>
        <dsp:cNvPr id="0" name=""/>
        <dsp:cNvSpPr/>
      </dsp:nvSpPr>
      <dsp:spPr>
        <a:xfrm>
          <a:off x="2891234" y="740696"/>
          <a:ext cx="4299687" cy="1990483"/>
        </a:xfrm>
        <a:prstGeom prst="rect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the Optimized Code for Real Time Social Distance Detection</a:t>
          </a:r>
        </a:p>
      </dsp:txBody>
      <dsp:txXfrm>
        <a:off x="2891234" y="740696"/>
        <a:ext cx="4299687" cy="1990483"/>
      </dsp:txXfrm>
    </dsp:sp>
    <dsp:sp modelId="{82A548F6-71D6-4C69-840A-BAD2B25DCAAF}">
      <dsp:nvSpPr>
        <dsp:cNvPr id="0" name=""/>
        <dsp:cNvSpPr/>
      </dsp:nvSpPr>
      <dsp:spPr>
        <a:xfrm>
          <a:off x="2349962" y="3928591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0911" y="3971613"/>
        <a:ext cx="26973" cy="5394"/>
      </dsp:txXfrm>
    </dsp:sp>
    <dsp:sp modelId="{D3C1E9C5-88BF-4F95-80CF-7B6E859B2756}">
      <dsp:nvSpPr>
        <dsp:cNvPr id="0" name=""/>
        <dsp:cNvSpPr/>
      </dsp:nvSpPr>
      <dsp:spPr>
        <a:xfrm>
          <a:off x="6230" y="3270651"/>
          <a:ext cx="2345531" cy="1407318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Bounding Boxes</a:t>
          </a:r>
        </a:p>
      </dsp:txBody>
      <dsp:txXfrm>
        <a:off x="6230" y="3270651"/>
        <a:ext cx="2345531" cy="1407318"/>
      </dsp:txXfrm>
    </dsp:sp>
    <dsp:sp modelId="{81691DC0-92AA-4738-B9A9-08C88940BD7F}">
      <dsp:nvSpPr>
        <dsp:cNvPr id="0" name=""/>
        <dsp:cNvSpPr/>
      </dsp:nvSpPr>
      <dsp:spPr>
        <a:xfrm>
          <a:off x="5234965" y="3928591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75914" y="3971613"/>
        <a:ext cx="26973" cy="5394"/>
      </dsp:txXfrm>
    </dsp:sp>
    <dsp:sp modelId="{7A2E8FE6-C4ED-4589-A275-7C429DF015EF}">
      <dsp:nvSpPr>
        <dsp:cNvPr id="0" name=""/>
        <dsp:cNvSpPr/>
      </dsp:nvSpPr>
      <dsp:spPr>
        <a:xfrm>
          <a:off x="2891234" y="3270651"/>
          <a:ext cx="2345531" cy="1407318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relevant bounding boxes based on threshold</a:t>
          </a:r>
        </a:p>
      </dsp:txBody>
      <dsp:txXfrm>
        <a:off x="2891234" y="3270651"/>
        <a:ext cx="2345531" cy="1407318"/>
      </dsp:txXfrm>
    </dsp:sp>
    <dsp:sp modelId="{DAEDE564-323C-49DA-B62B-7B1641B85BE9}">
      <dsp:nvSpPr>
        <dsp:cNvPr id="0" name=""/>
        <dsp:cNvSpPr/>
      </dsp:nvSpPr>
      <dsp:spPr>
        <a:xfrm>
          <a:off x="5776237" y="3270651"/>
          <a:ext cx="2345531" cy="1407318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 to the MATLAB through Raspi HSP in MATLAB</a:t>
          </a:r>
        </a:p>
      </dsp:txBody>
      <dsp:txXfrm>
        <a:off x="5776237" y="3270651"/>
        <a:ext cx="2345531" cy="1407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238E8-AE0F-489A-91E5-4C20A270490C}">
      <dsp:nvSpPr>
        <dsp:cNvPr id="0" name=""/>
        <dsp:cNvSpPr/>
      </dsp:nvSpPr>
      <dsp:spPr>
        <a:xfrm>
          <a:off x="532354" y="406552"/>
          <a:ext cx="1088867" cy="12070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EB236-695E-4498-B158-1F59DDC175BC}">
      <dsp:nvSpPr>
        <dsp:cNvPr id="0" name=""/>
        <dsp:cNvSpPr/>
      </dsp:nvSpPr>
      <dsp:spPr>
        <a:xfrm>
          <a:off x="485" y="1355092"/>
          <a:ext cx="2363291" cy="15378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Manual</a:t>
          </a:r>
          <a:r>
            <a:rPr lang="en-SG" sz="1600" b="1" kern="1200" baseline="0" dirty="0">
              <a:latin typeface="Glacial Indifference" panose="020B0604020202020204" charset="0"/>
            </a:rPr>
            <a:t> Effort in Optimizing Code</a:t>
          </a:r>
          <a:endParaRPr lang="en-SG" sz="1600" b="1" kern="1200" dirty="0">
            <a:latin typeface="Glacial Indifference" panose="020B0604020202020204" charset="0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Manually Optimize using ARM Assembly Intrinsics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Write a script for Quantizing Model</a:t>
          </a:r>
        </a:p>
      </dsp:txBody>
      <dsp:txXfrm>
        <a:off x="45527" y="1400134"/>
        <a:ext cx="2273207" cy="1447747"/>
      </dsp:txXfrm>
    </dsp:sp>
    <dsp:sp modelId="{49E569D8-CA91-420D-9318-D69106308309}">
      <dsp:nvSpPr>
        <dsp:cNvPr id="0" name=""/>
        <dsp:cNvSpPr/>
      </dsp:nvSpPr>
      <dsp:spPr>
        <a:xfrm rot="21574414">
          <a:off x="2124256" y="704988"/>
          <a:ext cx="1520274" cy="4055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 dirty="0">
            <a:latin typeface="Glacial Indifference" panose="020B0604020202020204" charset="0"/>
          </a:endParaRPr>
        </a:p>
      </dsp:txBody>
      <dsp:txXfrm>
        <a:off x="2124258" y="786544"/>
        <a:ext cx="1398619" cy="243311"/>
      </dsp:txXfrm>
    </dsp:sp>
    <dsp:sp modelId="{D1E528CC-F53B-4F49-B1F9-A6D05B7A219A}">
      <dsp:nvSpPr>
        <dsp:cNvPr id="0" name=""/>
        <dsp:cNvSpPr/>
      </dsp:nvSpPr>
      <dsp:spPr>
        <a:xfrm>
          <a:off x="3943525" y="540551"/>
          <a:ext cx="1174920" cy="1112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CD417-61CE-49D6-850C-E284F14820CA}">
      <dsp:nvSpPr>
        <dsp:cNvPr id="0" name=""/>
        <dsp:cNvSpPr/>
      </dsp:nvSpPr>
      <dsp:spPr>
        <a:xfrm>
          <a:off x="3017837" y="1502575"/>
          <a:ext cx="3348267" cy="1309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Manual Copying To Hardware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Have to manual copy code to hardware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Retrieve output is difficult and have to manually handle output store and copying</a:t>
          </a:r>
        </a:p>
      </dsp:txBody>
      <dsp:txXfrm>
        <a:off x="3056199" y="1540937"/>
        <a:ext cx="3271543" cy="1233056"/>
      </dsp:txXfrm>
    </dsp:sp>
    <dsp:sp modelId="{4FAFD74B-1180-4989-8F30-AC9F0EC71B3E}">
      <dsp:nvSpPr>
        <dsp:cNvPr id="0" name=""/>
        <dsp:cNvSpPr/>
      </dsp:nvSpPr>
      <dsp:spPr>
        <a:xfrm rot="21563530">
          <a:off x="5533940" y="702970"/>
          <a:ext cx="1710309" cy="4055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>
            <a:latin typeface="Glacial Indifference" panose="020B0604020202020204" charset="0"/>
          </a:endParaRPr>
        </a:p>
      </dsp:txBody>
      <dsp:txXfrm>
        <a:off x="5533943" y="784718"/>
        <a:ext cx="1588654" cy="243311"/>
      </dsp:txXfrm>
    </dsp:sp>
    <dsp:sp modelId="{0D3EE3B3-1F54-4494-BB11-474FD70DDB99}">
      <dsp:nvSpPr>
        <dsp:cNvPr id="0" name=""/>
        <dsp:cNvSpPr/>
      </dsp:nvSpPr>
      <dsp:spPr>
        <a:xfrm>
          <a:off x="7479262" y="476113"/>
          <a:ext cx="1082302" cy="9917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0E24A-637E-4E14-96EC-70138B4BE9EF}">
      <dsp:nvSpPr>
        <dsp:cNvPr id="0" name=""/>
        <dsp:cNvSpPr/>
      </dsp:nvSpPr>
      <dsp:spPr>
        <a:xfrm>
          <a:off x="7020165" y="1455410"/>
          <a:ext cx="1980348" cy="1332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Difficult to Deploy and Achieve Realtime 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Create a Makefile manually to create EXE on the hardware</a:t>
          </a:r>
        </a:p>
      </dsp:txBody>
      <dsp:txXfrm>
        <a:off x="7059187" y="1494432"/>
        <a:ext cx="1902304" cy="12542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61EC6-9599-4BA1-9DFF-F5CF2ACF7BCE}">
      <dsp:nvSpPr>
        <dsp:cNvPr id="0" name=""/>
        <dsp:cNvSpPr/>
      </dsp:nvSpPr>
      <dsp:spPr>
        <a:xfrm>
          <a:off x="776834" y="0"/>
          <a:ext cx="2738556" cy="273897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75A7F-6C1E-4428-B98C-AF1BF732204F}">
      <dsp:nvSpPr>
        <dsp:cNvPr id="0" name=""/>
        <dsp:cNvSpPr/>
      </dsp:nvSpPr>
      <dsp:spPr>
        <a:xfrm>
          <a:off x="3515905" y="816457"/>
          <a:ext cx="1643134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b="0" kern="1200" dirty="0">
              <a:solidFill>
                <a:schemeClr val="tx1"/>
              </a:solidFill>
              <a:latin typeface="Glacial Indifference" panose="020B0604020202020204" charset="0"/>
            </a:rPr>
            <a:t>Quantize the TFLite Model</a:t>
          </a:r>
        </a:p>
      </dsp:txBody>
      <dsp:txXfrm>
        <a:off x="3515905" y="816457"/>
        <a:ext cx="1643134" cy="1095816"/>
      </dsp:txXfrm>
    </dsp:sp>
    <dsp:sp modelId="{036F8F98-3A64-425D-A2DF-E60E24BC25E1}">
      <dsp:nvSpPr>
        <dsp:cNvPr id="0" name=""/>
        <dsp:cNvSpPr/>
      </dsp:nvSpPr>
      <dsp:spPr>
        <a:xfrm>
          <a:off x="1059821" y="988852"/>
          <a:ext cx="2166412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Glacial Indifference" panose="020B0604020202020204" charset="0"/>
            </a:rPr>
            <a:t>Quantize </a:t>
          </a:r>
          <a:endParaRPr lang="en-SG" sz="3300" kern="1200" dirty="0">
            <a:solidFill>
              <a:schemeClr val="tx1"/>
            </a:solidFill>
            <a:latin typeface="Glacial Indifference" panose="020B0604020202020204" charset="0"/>
          </a:endParaRPr>
        </a:p>
      </dsp:txBody>
      <dsp:txXfrm>
        <a:off x="1059821" y="988852"/>
        <a:ext cx="2166412" cy="760699"/>
      </dsp:txXfrm>
    </dsp:sp>
    <dsp:sp modelId="{F98C6036-DF84-4FF6-B6E1-296EE0D36C65}">
      <dsp:nvSpPr>
        <dsp:cNvPr id="0" name=""/>
        <dsp:cNvSpPr/>
      </dsp:nvSpPr>
      <dsp:spPr>
        <a:xfrm>
          <a:off x="16210" y="1573743"/>
          <a:ext cx="2738556" cy="273897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0EBE1-0063-473D-B9F1-540EC7F4F959}">
      <dsp:nvSpPr>
        <dsp:cNvPr id="0" name=""/>
        <dsp:cNvSpPr/>
      </dsp:nvSpPr>
      <dsp:spPr>
        <a:xfrm>
          <a:off x="2270247" y="2399304"/>
          <a:ext cx="2612172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600" kern="1200">
            <a:solidFill>
              <a:schemeClr val="tx1"/>
            </a:solidFill>
            <a:latin typeface="Glacial Indifference" panose="020B060402020202020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>
              <a:solidFill>
                <a:schemeClr val="tx1"/>
              </a:solidFill>
              <a:latin typeface="Glacial Indifference" panose="020B0604020202020204" charset="0"/>
            </a:rPr>
            <a:t>Optimize the Code using ARM intrinsics using ACL and EC</a:t>
          </a:r>
        </a:p>
      </dsp:txBody>
      <dsp:txXfrm>
        <a:off x="2270247" y="2399304"/>
        <a:ext cx="2612172" cy="1095816"/>
      </dsp:txXfrm>
    </dsp:sp>
    <dsp:sp modelId="{8A55A278-40C7-4EC2-9E69-1385D4F21219}">
      <dsp:nvSpPr>
        <dsp:cNvPr id="0" name=""/>
        <dsp:cNvSpPr/>
      </dsp:nvSpPr>
      <dsp:spPr>
        <a:xfrm>
          <a:off x="408843" y="2571699"/>
          <a:ext cx="1953289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 dirty="0">
              <a:solidFill>
                <a:schemeClr val="tx1"/>
              </a:solidFill>
              <a:latin typeface="Glacial Indifference" panose="020B0604020202020204" charset="0"/>
            </a:rPr>
            <a:t>Optimize</a:t>
          </a:r>
        </a:p>
      </dsp:txBody>
      <dsp:txXfrm>
        <a:off x="408843" y="2571699"/>
        <a:ext cx="1953289" cy="760699"/>
      </dsp:txXfrm>
    </dsp:sp>
    <dsp:sp modelId="{46DFC1D6-9F5A-4C52-A5E6-3D0D45764897}">
      <dsp:nvSpPr>
        <dsp:cNvPr id="0" name=""/>
        <dsp:cNvSpPr/>
      </dsp:nvSpPr>
      <dsp:spPr>
        <a:xfrm>
          <a:off x="971747" y="3335812"/>
          <a:ext cx="2352844" cy="235378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6879C-ADAD-4DEE-B00A-C2D26C4BD1B3}">
      <dsp:nvSpPr>
        <dsp:cNvPr id="0" name=""/>
        <dsp:cNvSpPr/>
      </dsp:nvSpPr>
      <dsp:spPr>
        <a:xfrm>
          <a:off x="3515905" y="3981582"/>
          <a:ext cx="1643134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500" kern="1200">
            <a:solidFill>
              <a:schemeClr val="tx1"/>
            </a:solidFill>
            <a:latin typeface="Glacial Indifference" panose="020B060402020202020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>
              <a:solidFill>
                <a:schemeClr val="tx1"/>
              </a:solidFill>
              <a:latin typeface="Glacial Indifference" panose="020B0604020202020204" charset="0"/>
            </a:rPr>
            <a:t>Uses Raspi HSP to easily deploy and retrieve the output</a:t>
          </a:r>
        </a:p>
      </dsp:txBody>
      <dsp:txXfrm>
        <a:off x="3515905" y="3981582"/>
        <a:ext cx="1643134" cy="1095816"/>
      </dsp:txXfrm>
    </dsp:sp>
    <dsp:sp modelId="{CCFB68C4-33E6-400F-9301-D92EBAD3ADD0}">
      <dsp:nvSpPr>
        <dsp:cNvPr id="0" name=""/>
        <dsp:cNvSpPr/>
      </dsp:nvSpPr>
      <dsp:spPr>
        <a:xfrm>
          <a:off x="1385745" y="4156821"/>
          <a:ext cx="1521763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Glacial Indifference" panose="020B0604020202020204" charset="0"/>
            </a:rPr>
            <a:t>Deploy</a:t>
          </a:r>
          <a:endParaRPr lang="en-SG" sz="3200" kern="1200" dirty="0">
            <a:solidFill>
              <a:schemeClr val="tx1"/>
            </a:solidFill>
            <a:latin typeface="Glacial Indifference" panose="020B0604020202020204" charset="0"/>
          </a:endParaRPr>
        </a:p>
      </dsp:txBody>
      <dsp:txXfrm>
        <a:off x="1385745" y="4156821"/>
        <a:ext cx="1521763" cy="760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52709-C2DC-4C69-A6BD-4BA085D3D590}">
      <dsp:nvSpPr>
        <dsp:cNvPr id="0" name=""/>
        <dsp:cNvSpPr/>
      </dsp:nvSpPr>
      <dsp:spPr>
        <a:xfrm>
          <a:off x="-5255288" y="-804890"/>
          <a:ext cx="6257980" cy="6257980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59718-3BFD-4071-880B-7CC77EA0AD35}">
      <dsp:nvSpPr>
        <dsp:cNvPr id="0" name=""/>
        <dsp:cNvSpPr/>
      </dsp:nvSpPr>
      <dsp:spPr>
        <a:xfrm>
          <a:off x="524978" y="357353"/>
          <a:ext cx="8249808" cy="7150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Detection of people in live video using TFLite object detection network.</a:t>
          </a:r>
          <a:endParaRPr lang="en-US" sz="2200" kern="1200" dirty="0"/>
        </a:p>
      </dsp:txBody>
      <dsp:txXfrm>
        <a:off x="524978" y="357353"/>
        <a:ext cx="8249808" cy="715079"/>
      </dsp:txXfrm>
    </dsp:sp>
    <dsp:sp modelId="{237172C5-6910-41CE-9FE3-DC8D2AA5AD02}">
      <dsp:nvSpPr>
        <dsp:cNvPr id="0" name=""/>
        <dsp:cNvSpPr/>
      </dsp:nvSpPr>
      <dsp:spPr>
        <a:xfrm>
          <a:off x="78053" y="267968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C8759-0A27-4A12-80D4-CFADB06A3DF3}">
      <dsp:nvSpPr>
        <dsp:cNvPr id="0" name=""/>
        <dsp:cNvSpPr/>
      </dsp:nvSpPr>
      <dsp:spPr>
        <a:xfrm>
          <a:off x="934949" y="1430158"/>
          <a:ext cx="7839837" cy="715079"/>
        </a:xfrm>
        <a:prstGeom prst="rect">
          <a:avLst/>
        </a:prstGeom>
        <a:solidFill>
          <a:schemeClr val="accent3">
            <a:hueOff val="-3056613"/>
            <a:satOff val="0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Determining the centroids for each detected person</a:t>
          </a:r>
        </a:p>
      </dsp:txBody>
      <dsp:txXfrm>
        <a:off x="934949" y="1430158"/>
        <a:ext cx="7839837" cy="715079"/>
      </dsp:txXfrm>
    </dsp:sp>
    <dsp:sp modelId="{182D8626-0201-4DE5-918C-273CB37530F9}">
      <dsp:nvSpPr>
        <dsp:cNvPr id="0" name=""/>
        <dsp:cNvSpPr/>
      </dsp:nvSpPr>
      <dsp:spPr>
        <a:xfrm>
          <a:off x="488025" y="1340773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056613"/>
              <a:satOff val="0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B7A34-C41C-41D3-BF5F-F22C98B1580B}">
      <dsp:nvSpPr>
        <dsp:cNvPr id="0" name=""/>
        <dsp:cNvSpPr/>
      </dsp:nvSpPr>
      <dsp:spPr>
        <a:xfrm>
          <a:off x="934949" y="2502962"/>
          <a:ext cx="7839837" cy="715079"/>
        </a:xfrm>
        <a:prstGeom prst="rect">
          <a:avLst/>
        </a:prstGeom>
        <a:solidFill>
          <a:schemeClr val="accent3">
            <a:hueOff val="-6113226"/>
            <a:satOff val="0"/>
            <a:lumOff val="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Computing the pairwise distances between all centroids</a:t>
          </a:r>
        </a:p>
      </dsp:txBody>
      <dsp:txXfrm>
        <a:off x="934949" y="2502962"/>
        <a:ext cx="7839837" cy="715079"/>
      </dsp:txXfrm>
    </dsp:sp>
    <dsp:sp modelId="{6DDFF8D4-DBE9-49B8-924F-B59E7D99770C}">
      <dsp:nvSpPr>
        <dsp:cNvPr id="0" name=""/>
        <dsp:cNvSpPr/>
      </dsp:nvSpPr>
      <dsp:spPr>
        <a:xfrm>
          <a:off x="488025" y="2413577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113226"/>
              <a:satOff val="0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8DC31-50D9-4ECD-B79C-9F3CF2677436}">
      <dsp:nvSpPr>
        <dsp:cNvPr id="0" name=""/>
        <dsp:cNvSpPr/>
      </dsp:nvSpPr>
      <dsp:spPr>
        <a:xfrm>
          <a:off x="524978" y="3575767"/>
          <a:ext cx="8249808" cy="715079"/>
        </a:xfrm>
        <a:prstGeom prst="rect">
          <a:avLst/>
        </a:prstGeom>
        <a:solidFill>
          <a:schemeClr val="accent3">
            <a:hueOff val="-9169839"/>
            <a:satOff val="0"/>
            <a:lumOff val="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Alert when pair wise distance &lt; 6 feet apart </a:t>
          </a:r>
        </a:p>
      </dsp:txBody>
      <dsp:txXfrm>
        <a:off x="524978" y="3575767"/>
        <a:ext cx="8249808" cy="715079"/>
      </dsp:txXfrm>
    </dsp:sp>
    <dsp:sp modelId="{964180E8-24E2-4C1D-A36E-05AF9065B657}">
      <dsp:nvSpPr>
        <dsp:cNvPr id="0" name=""/>
        <dsp:cNvSpPr/>
      </dsp:nvSpPr>
      <dsp:spPr>
        <a:xfrm>
          <a:off x="78053" y="3486382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169839"/>
              <a:satOff val="0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ackground" descr="bluemesh.jpg">
            <a:extLst>
              <a:ext uri="{FF2B5EF4-FFF2-40B4-BE49-F238E27FC236}">
                <a16:creationId xmlns:a16="http://schemas.microsoft.com/office/drawing/2014/main" id="{8AFD8FA3-7BB5-AF8F-89FB-FF53A1524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3" name="Copyright">
            <a:extLst>
              <a:ext uri="{FF2B5EF4-FFF2-40B4-BE49-F238E27FC236}">
                <a16:creationId xmlns:a16="http://schemas.microsoft.com/office/drawing/2014/main" id="{BD0AE834-5477-448E-7C2E-4C825D5799EA}"/>
              </a:ext>
            </a:extLst>
          </p:cNvPr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4" name="GrayLine">
            <a:extLst>
              <a:ext uri="{FF2B5EF4-FFF2-40B4-BE49-F238E27FC236}">
                <a16:creationId xmlns:a16="http://schemas.microsoft.com/office/drawing/2014/main" id="{6ABE52DE-1999-CEC4-9819-5933E2E1E01B}"/>
              </a:ext>
            </a:extLst>
          </p:cNvPr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Logo" descr="09_MW_logo_CMYK_REV.png">
            <a:extLst>
              <a:ext uri="{FF2B5EF4-FFF2-40B4-BE49-F238E27FC236}">
                <a16:creationId xmlns:a16="http://schemas.microsoft.com/office/drawing/2014/main" id="{924B4D8C-66B7-C2A6-0D4F-15538B875C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58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8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29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3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7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04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863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B6C06C36-62FA-C010-BD82-FD47B7852AA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DADD9880-7745-4129-DB0B-F885C54E64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5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C878C08F-AD63-3956-1AED-0EA4896FFF95}"/>
              </a:ext>
            </a:extLst>
          </p:cNvPr>
          <p:cNvSpPr/>
          <p:nvPr userDrawn="1"/>
        </p:nvSpPr>
        <p:spPr>
          <a:xfrm rot="1769280">
            <a:off x="8548096" y="3684804"/>
            <a:ext cx="5135630" cy="5321897"/>
          </a:xfrm>
          <a:custGeom>
            <a:avLst/>
            <a:gdLst/>
            <a:ahLst/>
            <a:cxnLst/>
            <a:rect l="l" t="t" r="r" b="b"/>
            <a:pathLst>
              <a:path w="7703445" h="7982845">
                <a:moveTo>
                  <a:pt x="0" y="0"/>
                </a:moveTo>
                <a:lnTo>
                  <a:pt x="7703445" y="0"/>
                </a:lnTo>
                <a:lnTo>
                  <a:pt x="7703445" y="7982845"/>
                </a:lnTo>
                <a:lnTo>
                  <a:pt x="0" y="798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B1342DE7-2420-F780-FCF7-CD867DB4258B}"/>
              </a:ext>
            </a:extLst>
          </p:cNvPr>
          <p:cNvSpPr/>
          <p:nvPr userDrawn="1"/>
        </p:nvSpPr>
        <p:spPr>
          <a:xfrm rot="-3737344">
            <a:off x="5610807" y="-2133662"/>
            <a:ext cx="7482293" cy="7753671"/>
          </a:xfrm>
          <a:custGeom>
            <a:avLst/>
            <a:gdLst/>
            <a:ahLst/>
            <a:cxnLst/>
            <a:rect l="l" t="t" r="r" b="b"/>
            <a:pathLst>
              <a:path w="11223440" h="11630507">
                <a:moveTo>
                  <a:pt x="0" y="0"/>
                </a:moveTo>
                <a:lnTo>
                  <a:pt x="11223440" y="0"/>
                </a:lnTo>
                <a:lnTo>
                  <a:pt x="11223440" y="11630507"/>
                </a:lnTo>
                <a:lnTo>
                  <a:pt x="0" y="1163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A8E190E-3B5F-3F3E-35A7-4D2CA11C1AEF}"/>
              </a:ext>
            </a:extLst>
          </p:cNvPr>
          <p:cNvSpPr/>
          <p:nvPr userDrawn="1"/>
        </p:nvSpPr>
        <p:spPr>
          <a:xfrm rot="-249909">
            <a:off x="-963774" y="-592750"/>
            <a:ext cx="3573151" cy="3702747"/>
          </a:xfrm>
          <a:custGeom>
            <a:avLst/>
            <a:gdLst/>
            <a:ahLst/>
            <a:cxnLst/>
            <a:rect l="l" t="t" r="r" b="b"/>
            <a:pathLst>
              <a:path w="5359726" h="5554120">
                <a:moveTo>
                  <a:pt x="0" y="0"/>
                </a:moveTo>
                <a:lnTo>
                  <a:pt x="5359725" y="0"/>
                </a:lnTo>
                <a:lnTo>
                  <a:pt x="5359725" y="5554120"/>
                </a:lnTo>
                <a:lnTo>
                  <a:pt x="0" y="555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F4BBF0A-6EEF-9EF8-C198-7426259CCDE2}"/>
              </a:ext>
            </a:extLst>
          </p:cNvPr>
          <p:cNvSpPr/>
          <p:nvPr userDrawn="1"/>
        </p:nvSpPr>
        <p:spPr>
          <a:xfrm rot="7381687">
            <a:off x="-927990" y="1352208"/>
            <a:ext cx="7766469" cy="8048154"/>
          </a:xfrm>
          <a:custGeom>
            <a:avLst/>
            <a:gdLst/>
            <a:ahLst/>
            <a:cxnLst/>
            <a:rect l="l" t="t" r="r" b="b"/>
            <a:pathLst>
              <a:path w="11649703" h="12072231">
                <a:moveTo>
                  <a:pt x="0" y="0"/>
                </a:moveTo>
                <a:lnTo>
                  <a:pt x="11649703" y="0"/>
                </a:lnTo>
                <a:lnTo>
                  <a:pt x="11649703" y="12072231"/>
                </a:lnTo>
                <a:lnTo>
                  <a:pt x="0" y="1207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063D769-2ED9-7CA0-DB47-BE6A860078B4}"/>
              </a:ext>
            </a:extLst>
          </p:cNvPr>
          <p:cNvGrpSpPr/>
          <p:nvPr userDrawn="1"/>
        </p:nvGrpSpPr>
        <p:grpSpPr>
          <a:xfrm>
            <a:off x="-213371" y="5549900"/>
            <a:ext cx="899171" cy="899171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84CA016-7681-70D2-2753-7FE51D991A9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A7639B88-B44E-A99B-C057-222C77A0FC76}"/>
              </a:ext>
            </a:extLst>
          </p:cNvPr>
          <p:cNvGrpSpPr/>
          <p:nvPr userDrawn="1"/>
        </p:nvGrpSpPr>
        <p:grpSpPr>
          <a:xfrm>
            <a:off x="11125200" y="304800"/>
            <a:ext cx="381000" cy="381000"/>
            <a:chOff x="0" y="0"/>
            <a:chExt cx="6350000" cy="63500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FE7978B-4EB9-0BC9-B416-610FCBAA772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5E50734-36F6-9852-BB42-0B5B9F44CAC7}"/>
              </a:ext>
            </a:extLst>
          </p:cNvPr>
          <p:cNvSpPr/>
          <p:nvPr userDrawn="1"/>
        </p:nvSpPr>
        <p:spPr>
          <a:xfrm rot="-152128">
            <a:off x="11537388" y="272374"/>
            <a:ext cx="1390326" cy="1440753"/>
          </a:xfrm>
          <a:custGeom>
            <a:avLst/>
            <a:gdLst/>
            <a:ahLst/>
            <a:cxnLst/>
            <a:rect l="l" t="t" r="r" b="b"/>
            <a:pathLst>
              <a:path w="2085489" h="2161129">
                <a:moveTo>
                  <a:pt x="0" y="0"/>
                </a:moveTo>
                <a:lnTo>
                  <a:pt x="2085489" y="0"/>
                </a:lnTo>
                <a:lnTo>
                  <a:pt x="2085489" y="2161129"/>
                </a:lnTo>
                <a:lnTo>
                  <a:pt x="0" y="216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DC728-5EAB-0D3C-0432-A282E2AB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4" y="27929"/>
            <a:ext cx="10617200" cy="556271"/>
          </a:xfrm>
        </p:spPr>
        <p:txBody>
          <a:bodyPr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ED05D-2F29-D786-D3CE-7BD7F75083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-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A69F-77B9-9591-A78A-14636FECE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  <p:sldLayoutId id="214748366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1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CA4thSemProjectBhaskarSRM/MCA4thSemProject.git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l/mkl-dnn" TargetMode="External"/><Relationship Id="rId3" Type="http://schemas.openxmlformats.org/officeDocument/2006/relationships/hyperlink" Target="https://www.tableau.com/learn/articles/data-visualization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mathworks.com/products/matlab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A4thSemProjectBhaskarSRM/MCA4thSemProject.git" TargetMode="External"/><Relationship Id="rId5" Type="http://schemas.openxmlformats.org/officeDocument/2006/relationships/hyperlink" Target="https://www.tensorflow.org/lite" TargetMode="External"/><Relationship Id="rId10" Type="http://schemas.openxmlformats.org/officeDocument/2006/relationships/hyperlink" Target="https://developer.arm.com/solutions/machine-learning-on-arm/developer-material/how-to-guides/compute-library" TargetMode="External"/><Relationship Id="rId4" Type="http://schemas.openxmlformats.org/officeDocument/2006/relationships/hyperlink" Target="https://www.raspberrypi.org/documentation/" TargetMode="External"/><Relationship Id="rId9" Type="http://schemas.openxmlformats.org/officeDocument/2006/relationships/hyperlink" Target="https://developer.nvidia.com/cudn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59643/thank-you-pinned-by-juliobaha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B4D5F-894C-8B37-4A6B-3D307E8D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B0EABA-9061-ADA4-2756-397590CD7F3F}"/>
              </a:ext>
            </a:extLst>
          </p:cNvPr>
          <p:cNvSpPr/>
          <p:nvPr/>
        </p:nvSpPr>
        <p:spPr>
          <a:xfrm>
            <a:off x="1775520" y="925971"/>
            <a:ext cx="8208912" cy="510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1426" marR="508025" algn="ctr">
              <a:lnSpc>
                <a:spcPct val="107000"/>
              </a:lnSpc>
              <a:spcBef>
                <a:spcPts val="623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DIRECTORATE OF ONLINE EDUCATION</a:t>
            </a:r>
          </a:p>
          <a:p>
            <a:pPr marL="602433" marR="508025" algn="ctr">
              <a:lnSpc>
                <a:spcPct val="115000"/>
              </a:lnSpc>
              <a:spcBef>
                <a:spcPts val="7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SRM INSTITUTE OF SCIENCE AND TECHNOLOGY </a:t>
            </a:r>
          </a:p>
          <a:p>
            <a:pPr marL="602433" marR="508025" algn="ctr">
              <a:lnSpc>
                <a:spcPct val="115000"/>
              </a:lnSpc>
              <a:spcBef>
                <a:spcPts val="7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KATTANKULATHUR- 603 203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MCA IV SEM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PROJECT VIVA VOCE 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January 2025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rgbClr val="FFC000"/>
              </a:solidFill>
              <a:ea typeface="Roboto Slab"/>
              <a:cs typeface="Roboto Slab"/>
              <a:sym typeface="Roboto Slab"/>
            </a:endParaRP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rgbClr val="FFC000"/>
              </a:solidFill>
              <a:ea typeface="Roboto Slab"/>
              <a:cs typeface="Roboto Slab"/>
              <a:sym typeface="Roboto Slab"/>
            </a:endParaRPr>
          </a:p>
          <a:p>
            <a:pPr algn="ctr"/>
            <a:b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A00F9-9D86-620C-4CBC-3D2B837BAA28}"/>
              </a:ext>
            </a:extLst>
          </p:cNvPr>
          <p:cNvSpPr txBox="1"/>
          <p:nvPr/>
        </p:nvSpPr>
        <p:spPr>
          <a:xfrm>
            <a:off x="3071664" y="472514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lacial Indifference" panose="020B0604020202020204" charset="0"/>
                <a:sym typeface="Roboto Slab"/>
              </a:rPr>
              <a:t> ENROLMENT NUMBER : </a:t>
            </a:r>
            <a:r>
              <a:rPr lang="en-IN" sz="2000" dirty="0">
                <a:solidFill>
                  <a:schemeClr val="bg1"/>
                </a:solidFill>
                <a:latin typeface="Glacial Indifference" panose="020B0604020202020204" charset="0"/>
              </a:rPr>
              <a:t>EC2332251010137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lacial Indifference" panose="020B0604020202020204" charset="0"/>
                <a:sym typeface="Roboto Slab"/>
              </a:rPr>
              <a:t>NAME OF STUDENT:   BHASKAR SARMA PATRAYADI </a:t>
            </a:r>
            <a:endParaRPr lang="en-IN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39A88-3089-36BC-9D12-ECF19103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C8780B9C-E073-5DAA-F47E-316C6BB82ADD}"/>
              </a:ext>
            </a:extLst>
          </p:cNvPr>
          <p:cNvGrpSpPr/>
          <p:nvPr/>
        </p:nvGrpSpPr>
        <p:grpSpPr>
          <a:xfrm>
            <a:off x="1321350" y="1332701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722406F6-85D5-D401-B06A-AF1DDF3BC286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5B2A085-C31C-5F39-6656-6643D260F81D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4B1B9B6-1E7D-9269-A303-8FFBC904D458}"/>
              </a:ext>
            </a:extLst>
          </p:cNvPr>
          <p:cNvGrpSpPr/>
          <p:nvPr/>
        </p:nvGrpSpPr>
        <p:grpSpPr>
          <a:xfrm>
            <a:off x="2561618" y="1302855"/>
            <a:ext cx="8919182" cy="982981"/>
            <a:chOff x="0" y="-9525"/>
            <a:chExt cx="18270164" cy="1965962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FBEBB9FD-074D-52D8-AEAB-EBD8A9B8743B}"/>
                </a:ext>
              </a:extLst>
            </p:cNvPr>
            <p:cNvSpPr txBox="1"/>
            <p:nvPr/>
          </p:nvSpPr>
          <p:spPr>
            <a:xfrm>
              <a:off x="0" y="-9525"/>
              <a:ext cx="18270164" cy="83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process in creation and quantizing Network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5798850-176C-7E0F-3AED-F7D1278EE3DE}"/>
                </a:ext>
              </a:extLst>
            </p:cNvPr>
            <p:cNvSpPr txBox="1"/>
            <p:nvPr/>
          </p:nvSpPr>
          <p:spPr>
            <a:xfrm>
              <a:off x="0" y="971551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Used </a:t>
              </a:r>
              <a:r>
                <a:rPr lang="en-IN" sz="1600" dirty="0" err="1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dlquantizer</a:t>
              </a: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(MATLAB) to convert the floating point model to quantized fixed point model more suited for embedded devices.</a:t>
              </a: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926B2049-0B62-4708-0E51-5D8663E9D248}"/>
              </a:ext>
            </a:extLst>
          </p:cNvPr>
          <p:cNvGrpSpPr/>
          <p:nvPr/>
        </p:nvGrpSpPr>
        <p:grpSpPr>
          <a:xfrm>
            <a:off x="1321348" y="3239262"/>
            <a:ext cx="920694" cy="954087"/>
            <a:chOff x="0" y="0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789757C-B732-62CB-2F12-06A2286A9B7A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4A71BC6-2CC8-B47C-0237-A21AA09648D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1A1E10E7-3B3E-729E-54A7-7461EF5CCCFD}"/>
              </a:ext>
            </a:extLst>
          </p:cNvPr>
          <p:cNvGrpSpPr/>
          <p:nvPr/>
        </p:nvGrpSpPr>
        <p:grpSpPr>
          <a:xfrm>
            <a:off x="2588597" y="3241449"/>
            <a:ext cx="8931882" cy="736759"/>
            <a:chOff x="0" y="-9525"/>
            <a:chExt cx="18270164" cy="147352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24F92914-7C32-82B1-5C11-453B53800A93}"/>
                </a:ext>
              </a:extLst>
            </p:cNvPr>
            <p:cNvSpPr txBox="1"/>
            <p:nvPr/>
          </p:nvSpPr>
          <p:spPr>
            <a:xfrm>
              <a:off x="0" y="-9525"/>
              <a:ext cx="18270164" cy="809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Optimizations using ACL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81A4198-11B5-A276-E510-F07950F332CE}"/>
                </a:ext>
              </a:extLst>
            </p:cNvPr>
            <p:cNvSpPr txBox="1"/>
            <p:nvPr/>
          </p:nvSpPr>
          <p:spPr>
            <a:xfrm>
              <a:off x="0" y="971552"/>
              <a:ext cx="18270164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Leverage ARM NEON intrinsics for inference of quantized TFLite Model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61D06D6-A639-1375-1C62-582203AD2943}"/>
              </a:ext>
            </a:extLst>
          </p:cNvPr>
          <p:cNvGrpSpPr/>
          <p:nvPr/>
        </p:nvGrpSpPr>
        <p:grpSpPr>
          <a:xfrm>
            <a:off x="1321349" y="5145823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C7A1CD5-876C-E819-D44B-C10E54392660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3A7DD0A-1784-4AB8-5E75-9D27D78461A2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916A9B6-4D44-4800-AB33-BC9D70AB11F8}"/>
              </a:ext>
            </a:extLst>
          </p:cNvPr>
          <p:cNvGrpSpPr/>
          <p:nvPr/>
        </p:nvGrpSpPr>
        <p:grpSpPr>
          <a:xfrm>
            <a:off x="2565054" y="5167725"/>
            <a:ext cx="9630382" cy="970104"/>
            <a:chOff x="0" y="-9525"/>
            <a:chExt cx="19698946" cy="194020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28E5788-7D92-9DDD-2385-BD46EC2CDB15}"/>
                </a:ext>
              </a:extLst>
            </p:cNvPr>
            <p:cNvSpPr txBox="1"/>
            <p:nvPr/>
          </p:nvSpPr>
          <p:spPr>
            <a:xfrm>
              <a:off x="0" y="-9525"/>
              <a:ext cx="19698946" cy="8098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Easy to generate Optimized code using Embedded Coder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7AF445E5-ADF1-AD3A-C397-BAC33117CCD6}"/>
                </a:ext>
              </a:extLst>
            </p:cNvPr>
            <p:cNvSpPr txBox="1"/>
            <p:nvPr/>
          </p:nvSpPr>
          <p:spPr>
            <a:xfrm>
              <a:off x="48157" y="945797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With Optimized inference code along with pre and post processing, Any video can be used for pose estimation on embedded hardware </a:t>
              </a:r>
              <a:endParaRPr lang="en-IN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5F074E6-98F3-4A9E-5539-BA13E10A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495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39A88-3089-36BC-9D12-ECF19103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C8780B9C-E073-5DAA-F47E-316C6BB82ADD}"/>
              </a:ext>
            </a:extLst>
          </p:cNvPr>
          <p:cNvGrpSpPr/>
          <p:nvPr/>
        </p:nvGrpSpPr>
        <p:grpSpPr>
          <a:xfrm>
            <a:off x="1055298" y="1189704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722406F6-85D5-D401-B06A-AF1DDF3BC286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5B2A085-C31C-5F39-6656-6643D260F81D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4B1B9B6-1E7D-9269-A303-8FFBC904D458}"/>
              </a:ext>
            </a:extLst>
          </p:cNvPr>
          <p:cNvGrpSpPr/>
          <p:nvPr/>
        </p:nvGrpSpPr>
        <p:grpSpPr>
          <a:xfrm>
            <a:off x="2204819" y="1302854"/>
            <a:ext cx="9727070" cy="982981"/>
            <a:chOff x="0" y="-9525"/>
            <a:chExt cx="18270164" cy="1965962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FBEBB9FD-074D-52D8-AEAB-EBD8A9B8743B}"/>
                </a:ext>
              </a:extLst>
            </p:cNvPr>
            <p:cNvSpPr txBox="1"/>
            <p:nvPr/>
          </p:nvSpPr>
          <p:spPr>
            <a:xfrm>
              <a:off x="0" y="-9525"/>
              <a:ext cx="18270164" cy="1681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Reduced Manual Copying to hardware and retrieving the output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5798850-176C-7E0F-3AED-F7D1278EE3DE}"/>
                </a:ext>
              </a:extLst>
            </p:cNvPr>
            <p:cNvSpPr txBox="1"/>
            <p:nvPr/>
          </p:nvSpPr>
          <p:spPr>
            <a:xfrm>
              <a:off x="0" y="971551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Using Raspi HSP to avoid manual copying to hardware and generates PIL which runs and retrieves output back to MATLAB.</a:t>
              </a: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926B2049-0B62-4708-0E51-5D8663E9D248}"/>
              </a:ext>
            </a:extLst>
          </p:cNvPr>
          <p:cNvGrpSpPr/>
          <p:nvPr/>
        </p:nvGrpSpPr>
        <p:grpSpPr>
          <a:xfrm>
            <a:off x="1059332" y="2767656"/>
            <a:ext cx="920694" cy="954087"/>
            <a:chOff x="0" y="0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789757C-B732-62CB-2F12-06A2286A9B7A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4A71BC6-2CC8-B47C-0237-A21AA09648D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1A1E10E7-3B3E-729E-54A7-7461EF5CCCFD}"/>
              </a:ext>
            </a:extLst>
          </p:cNvPr>
          <p:cNvGrpSpPr/>
          <p:nvPr/>
        </p:nvGrpSpPr>
        <p:grpSpPr>
          <a:xfrm>
            <a:off x="2204819" y="2818710"/>
            <a:ext cx="8931882" cy="736759"/>
            <a:chOff x="0" y="-9525"/>
            <a:chExt cx="18270164" cy="147352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24F92914-7C32-82B1-5C11-453B53800A93}"/>
                </a:ext>
              </a:extLst>
            </p:cNvPr>
            <p:cNvSpPr txBox="1"/>
            <p:nvPr/>
          </p:nvSpPr>
          <p:spPr>
            <a:xfrm>
              <a:off x="0" y="-9525"/>
              <a:ext cx="18270164" cy="834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Real Time Performance for Object Detection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81A4198-11B5-A276-E510-F07950F332CE}"/>
                </a:ext>
              </a:extLst>
            </p:cNvPr>
            <p:cNvSpPr txBox="1"/>
            <p:nvPr/>
          </p:nvSpPr>
          <p:spPr>
            <a:xfrm>
              <a:off x="0" y="971552"/>
              <a:ext cx="18270164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.Real time performance (Better FPS for pose detection)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61D06D6-A639-1375-1C62-582203AD2943}"/>
              </a:ext>
            </a:extLst>
          </p:cNvPr>
          <p:cNvGrpSpPr/>
          <p:nvPr/>
        </p:nvGrpSpPr>
        <p:grpSpPr>
          <a:xfrm>
            <a:off x="1055298" y="4409592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C7A1CD5-876C-E819-D44B-C10E54392660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3A7DD0A-1784-4AB8-5E75-9D27D78461A2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916A9B6-4D44-4800-AB33-BC9D70AB11F8}"/>
              </a:ext>
            </a:extLst>
          </p:cNvPr>
          <p:cNvGrpSpPr/>
          <p:nvPr/>
        </p:nvGrpSpPr>
        <p:grpSpPr>
          <a:xfrm>
            <a:off x="2204819" y="4423910"/>
            <a:ext cx="8931882" cy="736759"/>
            <a:chOff x="0" y="-9525"/>
            <a:chExt cx="18270164" cy="147351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28E5788-7D92-9DDD-2385-BD46EC2CDB15}"/>
                </a:ext>
              </a:extLst>
            </p:cNvPr>
            <p:cNvSpPr txBox="1"/>
            <p:nvPr/>
          </p:nvSpPr>
          <p:spPr>
            <a:xfrm>
              <a:off x="0" y="-9525"/>
              <a:ext cx="18270164" cy="80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Deployment to Embedded Devices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7AF445E5-ADF1-AD3A-C397-BAC33117CCD6}"/>
                </a:ext>
              </a:extLst>
            </p:cNvPr>
            <p:cNvSpPr txBox="1"/>
            <p:nvPr/>
          </p:nvSpPr>
          <p:spPr>
            <a:xfrm>
              <a:off x="0" y="971551"/>
              <a:ext cx="18270164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Deploy Code to Raspi using HSP and Easy Run and Retrieve Data using PIL</a:t>
              </a:r>
              <a:endParaRPr lang="en-IN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5F074E6-98F3-4A9E-5539-BA13E10A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3AE176E0-EB07-8AD9-F4A8-DCD80570FF90}"/>
              </a:ext>
            </a:extLst>
          </p:cNvPr>
          <p:cNvGrpSpPr/>
          <p:nvPr/>
        </p:nvGrpSpPr>
        <p:grpSpPr>
          <a:xfrm>
            <a:off x="1055297" y="5778648"/>
            <a:ext cx="920694" cy="954087"/>
            <a:chOff x="0" y="0"/>
            <a:chExt cx="1841389" cy="1908175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D84551C-D4E5-D376-F26B-C5FF8DF35E51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87100E-B9F3-7F76-BFB9-8F6D5C0658F1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664336E3-352A-30EC-957E-294A975FC961}"/>
              </a:ext>
            </a:extLst>
          </p:cNvPr>
          <p:cNvGrpSpPr/>
          <p:nvPr/>
        </p:nvGrpSpPr>
        <p:grpSpPr>
          <a:xfrm>
            <a:off x="2241491" y="5850773"/>
            <a:ext cx="8931882" cy="796248"/>
            <a:chOff x="-222477" y="-662985"/>
            <a:chExt cx="18270164" cy="1592496"/>
          </a:xfrm>
        </p:grpSpPr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215481BD-E59B-FFED-A25E-72B12ECB7F90}"/>
                </a:ext>
              </a:extLst>
            </p:cNvPr>
            <p:cNvSpPr txBox="1"/>
            <p:nvPr/>
          </p:nvSpPr>
          <p:spPr>
            <a:xfrm>
              <a:off x="-222477" y="-662985"/>
              <a:ext cx="18270164" cy="80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Easy Visualize the Output Data 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B5076E76-D4FE-2E48-53D8-EBD3DB63D2D4}"/>
                </a:ext>
              </a:extLst>
            </p:cNvPr>
            <p:cNvSpPr txBox="1"/>
            <p:nvPr/>
          </p:nvSpPr>
          <p:spPr>
            <a:xfrm>
              <a:off x="-222477" y="437069"/>
              <a:ext cx="18270164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MATLAB tools to visualize the pose detection of live video/ existing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63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ADC87-BD59-D4D0-319E-24D1302CF1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EBC6C6-D28E-590B-BE0B-A437E9673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72730"/>
              </p:ext>
            </p:extLst>
          </p:nvPr>
        </p:nvGraphicFramePr>
        <p:xfrm>
          <a:off x="3657602" y="1244600"/>
          <a:ext cx="4958678" cy="283247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62379">
                  <a:extLst>
                    <a:ext uri="{9D8B030D-6E8A-4147-A177-3AD203B41FA5}">
                      <a16:colId xmlns:a16="http://schemas.microsoft.com/office/drawing/2014/main" val="3099308161"/>
                    </a:ext>
                  </a:extLst>
                </a:gridCol>
                <a:gridCol w="4096299">
                  <a:extLst>
                    <a:ext uri="{9D8B030D-6E8A-4147-A177-3AD203B41FA5}">
                      <a16:colId xmlns:a16="http://schemas.microsoft.com/office/drawing/2014/main" val="110954099"/>
                    </a:ext>
                  </a:extLst>
                </a:gridCol>
              </a:tblGrid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 err="1">
                          <a:effectLst/>
                        </a:rPr>
                        <a:t>S.No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SG" sz="1900" kern="100" dirty="0">
                          <a:effectLst/>
                        </a:rPr>
                        <a:t>Module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76159118"/>
                  </a:ext>
                </a:extLst>
              </a:tr>
              <a:tr h="448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1 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Create DL Network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329978309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2 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Quantize DL Network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630659751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3 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Generate ACL optimizations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19468698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4 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Use EC and Raspi HSP to Generate PIL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23461688"/>
                  </a:ext>
                </a:extLst>
              </a:tr>
              <a:tr h="6453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5 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Use Codegen Command to Generate PIL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467452789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6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SG" sz="1900" kern="100" dirty="0">
                          <a:effectLst/>
                        </a:rPr>
                        <a:t>Visualize the Data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466607178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9FF43F-5D44-AE08-5CA6-F225EFB6B7B9}"/>
              </a:ext>
            </a:extLst>
          </p:cNvPr>
          <p:cNvSpPr txBox="1">
            <a:spLocks/>
          </p:cNvSpPr>
          <p:nvPr/>
        </p:nvSpPr>
        <p:spPr>
          <a:xfrm>
            <a:off x="993794" y="4252585"/>
            <a:ext cx="9693436" cy="1879600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Clr>
                <a:srgbClr val="AC3EC1"/>
              </a:buClr>
              <a:buNone/>
            </a:pPr>
            <a:r>
              <a:rPr lang="en-US" sz="1867" b="1" dirty="0">
                <a:solidFill>
                  <a:prstClr val="white"/>
                </a:solidFill>
                <a:latin typeface="Glacial Indifference" panose="020B0604020202020204" charset="0"/>
              </a:rPr>
              <a:t>Read Websites Configurations: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Capture Video Feed.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DL network is used to detect people in video feed.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Use ACL optimizations to convert in bird eye view and identify distance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Give bounding boxes of people not complying social media norms.</a:t>
            </a:r>
          </a:p>
          <a:p>
            <a:pPr algn="just">
              <a:buClr>
                <a:srgbClr val="AC3EC1"/>
              </a:buClr>
            </a:pPr>
            <a:endParaRPr lang="en-SG" sz="1867" dirty="0">
              <a:solidFill>
                <a:prstClr val="white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6056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1C04FB-55F4-75EE-0656-6ABD5593BB5A}"/>
              </a:ext>
            </a:extLst>
          </p:cNvPr>
          <p:cNvSpPr txBox="1">
            <a:spLocks/>
          </p:cNvSpPr>
          <p:nvPr/>
        </p:nvSpPr>
        <p:spPr>
          <a:xfrm>
            <a:off x="1247552" y="1258012"/>
            <a:ext cx="9623646" cy="4907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600" b="1" kern="100" dirty="0">
                <a:effectLst/>
              </a:rPr>
              <a:t>Create DL Network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04813" algn="just" defTabSz="457200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Create DL Network for Object detection using </a:t>
            </a:r>
            <a:r>
              <a:rPr lang="en-US" sz="1600" dirty="0" err="1">
                <a:latin typeface="Glacial Indifference" panose="020B0604020202020204" charset="0"/>
              </a:rPr>
              <a:t>dlnetwork</a:t>
            </a:r>
            <a:r>
              <a:rPr lang="en-US" sz="1600" dirty="0">
                <a:latin typeface="Glacial Indifference" panose="020B0604020202020204" charset="0"/>
              </a:rPr>
              <a:t>. </a:t>
            </a:r>
          </a:p>
          <a:p>
            <a:pPr marL="509587" indent="0" algn="just" defTabSz="457200">
              <a:buClr>
                <a:srgbClr val="57B6B7"/>
              </a:buClr>
              <a:buNone/>
            </a:pPr>
            <a:r>
              <a:rPr lang="en-US" sz="1600" dirty="0">
                <a:latin typeface="Glacial Indifference" panose="020B0604020202020204" charset="0"/>
              </a:rPr>
              <a:t>(or)</a:t>
            </a:r>
          </a:p>
          <a:p>
            <a:pPr marL="914400" indent="-404813" algn="just" defTabSz="457200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Pretrained TFLite Models can be imported.</a:t>
            </a:r>
          </a:p>
          <a:p>
            <a:pPr algn="just"/>
            <a:endParaRPr lang="en-US" sz="16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600" b="1" kern="100" dirty="0">
                <a:effectLst/>
              </a:rPr>
              <a:t>Quantize DL Network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0481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Using </a:t>
            </a:r>
            <a:r>
              <a:rPr lang="en-US" sz="1600" dirty="0" err="1">
                <a:latin typeface="Glacial Indifference" panose="020B0604020202020204" charset="0"/>
              </a:rPr>
              <a:t>dlquantizer</a:t>
            </a:r>
            <a:r>
              <a:rPr lang="en-US" sz="1600" dirty="0">
                <a:latin typeface="Glacial Indifference" panose="020B0604020202020204" charset="0"/>
              </a:rPr>
              <a:t>, Models can be quantized from floating point to fixed point models..</a:t>
            </a:r>
          </a:p>
          <a:p>
            <a:pPr algn="just"/>
            <a:endParaRPr lang="en-US" sz="16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600" b="1" kern="100" dirty="0">
                <a:effectLst/>
              </a:rPr>
              <a:t>Generate ACL optimizations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ARM provides ACL library which has set of ARM Compiler Assembly and Intrinsic SIMD NEON optimized instruction set.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Using Codegen in MATLAB, we can leverage ACL optimizations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Using TensorFlow Lite Library , we can also leverage Google TensorFlow Optimizations which can be targeted on Embedded Devices.</a:t>
            </a:r>
          </a:p>
          <a:p>
            <a:pPr marL="465137" indent="0" algn="just">
              <a:buClr>
                <a:srgbClr val="57B6B7"/>
              </a:buClr>
              <a:buNone/>
            </a:pPr>
            <a:endParaRPr lang="en-US" sz="14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3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CC6053-4A2F-9E16-1E9B-7C22CD96D691}"/>
              </a:ext>
            </a:extLst>
          </p:cNvPr>
          <p:cNvSpPr txBox="1">
            <a:spLocks/>
          </p:cNvSpPr>
          <p:nvPr/>
        </p:nvSpPr>
        <p:spPr>
          <a:xfrm>
            <a:off x="1231900" y="1338658"/>
            <a:ext cx="9017000" cy="476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600" b="1" kern="100" dirty="0">
                <a:effectLst/>
              </a:rPr>
              <a:t>Use EC and Raspi HSP to Generate PIL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HSP provides an easy way of communicating with hardware and easily retrieve the data back and forth.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Embedded Coder (EC) generates optimized code for Embedded devices.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Embedded Coder creates PIL interface which calls the executable on hardware and retrieves the output.</a:t>
            </a:r>
          </a:p>
          <a:p>
            <a:pPr algn="just"/>
            <a:endParaRPr lang="en-US" sz="16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600" b="1" kern="100" dirty="0">
                <a:effectLst/>
              </a:rPr>
              <a:t>Use Codegen Command to Generate PIL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Codegen command generates optimized C code for MATLAB code targeted for hardware.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It uses ACL library for NEON optimizations on ARM hardware.</a:t>
            </a:r>
          </a:p>
          <a:p>
            <a:pPr algn="just"/>
            <a:endParaRPr lang="en-US" sz="16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SG" sz="1600" b="1" kern="100" dirty="0">
                <a:effectLst/>
              </a:rPr>
              <a:t>Visualize the Data</a:t>
            </a:r>
            <a:r>
              <a:rPr lang="en-US" sz="16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Run the PIL to run executable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600" dirty="0">
                <a:latin typeface="Glacial Indifference" panose="020B0604020202020204" charset="0"/>
              </a:rPr>
              <a:t>Overlay the bounding boxes and show which are not complying social distancing norms.</a:t>
            </a:r>
            <a:endParaRPr lang="en-SG" sz="16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E391B-3D48-D5AD-26B8-0E05E3F55C05}"/>
              </a:ext>
            </a:extLst>
          </p:cNvPr>
          <p:cNvSpPr txBox="1">
            <a:spLocks/>
          </p:cNvSpPr>
          <p:nvPr/>
        </p:nvSpPr>
        <p:spPr>
          <a:xfrm>
            <a:off x="340601" y="258752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SYSTEM REQUIREMENTS</a:t>
            </a:r>
            <a:endParaRPr lang="en-SG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A12DB1-0135-1216-0A1A-CCEBB8C3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6659"/>
              </p:ext>
            </p:extLst>
          </p:nvPr>
        </p:nvGraphicFramePr>
        <p:xfrm>
          <a:off x="551384" y="872716"/>
          <a:ext cx="5537200" cy="3240360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4117293944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1728952196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Processor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>
                          <a:effectLst/>
                        </a:rPr>
                        <a:t>Intel Core i5 or more / AMD Ryzen 5 or more</a:t>
                      </a:r>
                      <a:endParaRPr lang="en-SG" sz="1600" kern="10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66209331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16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10277544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Hard Disk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20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1654306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Monitor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15” colour monitor or better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408760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Keyboard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Any Keyboard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7495462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Mouse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Any mouse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10604992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Printer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>
                          <a:effectLst/>
                        </a:rPr>
                        <a:t>In case of printing the graphs or filtered data</a:t>
                      </a:r>
                      <a:endParaRPr lang="en-SG" sz="1600" kern="10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64136425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Network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Not needed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168375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180D4C-4684-C91B-1FE4-547BDDA5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111B5F-4880-F1BF-7F87-5671F7211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706537"/>
              </p:ext>
            </p:extLst>
          </p:nvPr>
        </p:nvGraphicFramePr>
        <p:xfrm>
          <a:off x="551384" y="4121840"/>
          <a:ext cx="5537200" cy="1782636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3906732008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3814028072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Software Needed</a:t>
                      </a:r>
                      <a:endParaRPr lang="en-SG" sz="18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MATLAB, Embedded Coder Products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Raspi HSP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86069324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Operating System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Windows / Linux / Mac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48580621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Licensing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MATLAB and Embedded Coder License and Deep Leaning Toolbox License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4672745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10C1A5-6100-05BE-D3BB-058204E26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47879"/>
              </p:ext>
            </p:extLst>
          </p:nvPr>
        </p:nvGraphicFramePr>
        <p:xfrm>
          <a:off x="6456040" y="1787880"/>
          <a:ext cx="5537200" cy="3606668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4117293944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1728952196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Processor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Raspberry Pi 4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66209331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4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10277544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Hard Disk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SD card 32 GB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16543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CPU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Quad-core ARM Cortex-A72 (64-bit)</a:t>
                      </a:r>
                    </a:p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at 1.5 GHz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408760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 defTabSz="91668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endParaRPr lang="en-SG" sz="16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Broadcom </a:t>
                      </a:r>
                      <a:r>
                        <a:rPr lang="en-IN" sz="1600" kern="100" dirty="0" err="1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VideoCore</a:t>
                      </a:r>
                      <a:r>
                        <a:rPr lang="en-IN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VI, OpenGL ES 3.0 support</a:t>
                      </a:r>
                      <a:endParaRPr lang="en-SG" sz="1600" kern="100" dirty="0">
                        <a:solidFill>
                          <a:schemeClr val="dk1"/>
                        </a:solidFill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7495462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Monitor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Optional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10604992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Camera</a:t>
                      </a: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Raspberry Pi 5 MP camera module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64136425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Network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Needed while setup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168375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64FDF5-3688-69BD-9504-429D041ADC36}"/>
              </a:ext>
            </a:extLst>
          </p:cNvPr>
          <p:cNvSpPr txBox="1"/>
          <p:nvPr/>
        </p:nvSpPr>
        <p:spPr>
          <a:xfrm>
            <a:off x="2063552" y="597107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Host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B287-6200-DEC1-EF3A-DBA63C481C73}"/>
              </a:ext>
            </a:extLst>
          </p:cNvPr>
          <p:cNvSpPr txBox="1"/>
          <p:nvPr/>
        </p:nvSpPr>
        <p:spPr>
          <a:xfrm>
            <a:off x="8013857" y="539454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0181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062F-F3A7-625C-B52C-B2F023FE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76226"/>
            <a:ext cx="10769600" cy="990600"/>
          </a:xfrm>
        </p:spPr>
        <p:txBody>
          <a:bodyPr/>
          <a:lstStyle/>
          <a:p>
            <a:r>
              <a:rPr lang="en-US" dirty="0"/>
              <a:t>EXISTING SYSTEM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2C12B-4CA6-F1AF-D9C0-BF54DCF074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FD3ACB-20DC-66CB-598C-EC48F0C8095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68957" y="5141882"/>
            <a:ext cx="6427443" cy="633312"/>
          </a:xfrm>
          <a:solidFill>
            <a:schemeClr val="bg1">
              <a:alpha val="1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Glacial Indifference" panose="020B0604020202020204" charset="0"/>
              </a:rPr>
              <a:t>Human error prone process</a:t>
            </a:r>
          </a:p>
          <a:p>
            <a:r>
              <a:rPr lang="en-US" sz="1600" dirty="0">
                <a:solidFill>
                  <a:schemeClr val="tx1"/>
                </a:solidFill>
                <a:latin typeface="Glacial Indifference" panose="020B0604020202020204" charset="0"/>
              </a:rPr>
              <a:t>Need to handle optimizations, deployment and codegen process.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195327-CB66-A3FE-944C-C4CACFD6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647603"/>
              </p:ext>
            </p:extLst>
          </p:nvPr>
        </p:nvGraphicFramePr>
        <p:xfrm>
          <a:off x="1747897" y="1185996"/>
          <a:ext cx="9001000" cy="340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97D9DC-B247-F208-85A9-729BB9C9E7B0}"/>
              </a:ext>
            </a:extLst>
          </p:cNvPr>
          <p:cNvSpPr txBox="1"/>
          <p:nvPr/>
        </p:nvSpPr>
        <p:spPr>
          <a:xfrm>
            <a:off x="1828799" y="1022607"/>
            <a:ext cx="8839199" cy="379656"/>
          </a:xfrm>
          <a:prstGeom prst="rect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Glacial Indifference Bold" panose="020B0604020202020204" charset="0"/>
              </a:rPr>
              <a:t>Manual Process</a:t>
            </a:r>
            <a:endParaRPr lang="en-SG" sz="1867" dirty="0">
              <a:latin typeface="Glacial Indifference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8A1C8-3575-65F8-CAE0-FB4BDDE08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5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3E28-EC7D-3EC7-BE19-2C505387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EB1D-CDDF-2B6A-35A4-B06ABB3D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8164"/>
            <a:ext cx="10769600" cy="990600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SG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89BF440A-BE14-F84B-7A76-F684D20B4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23100476"/>
              </p:ext>
            </p:extLst>
          </p:nvPr>
        </p:nvGraphicFramePr>
        <p:xfrm>
          <a:off x="709528" y="980728"/>
          <a:ext cx="5175250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BB012B-095B-03B2-CC0A-A0B25FD94E2A}"/>
              </a:ext>
            </a:extLst>
          </p:cNvPr>
          <p:cNvSpPr txBox="1"/>
          <p:nvPr/>
        </p:nvSpPr>
        <p:spPr>
          <a:xfrm>
            <a:off x="6858001" y="1498600"/>
            <a:ext cx="4368799" cy="42056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>
                <a:latin typeface="Glacial Indifference Bold" panose="020B0604020202020204" charset="0"/>
              </a:rPr>
              <a:t>Fully Automated Process</a:t>
            </a:r>
            <a:endParaRPr lang="en-SG" sz="2133">
              <a:latin typeface="Glacial Indifference Bold" panose="020B060402020202020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BA9E5-43CC-BC4F-2DC0-8E548A2BE06F}"/>
              </a:ext>
            </a:extLst>
          </p:cNvPr>
          <p:cNvSpPr txBox="1">
            <a:spLocks/>
          </p:cNvSpPr>
          <p:nvPr/>
        </p:nvSpPr>
        <p:spPr>
          <a:xfrm>
            <a:off x="6858001" y="2159000"/>
            <a:ext cx="4368799" cy="3606800"/>
          </a:xfrm>
          <a:prstGeom prst="rect">
            <a:avLst/>
          </a:prstGeom>
          <a:solidFill>
            <a:srgbClr val="57B6B7">
              <a:alpha val="19000"/>
            </a:srgbClr>
          </a:solidFill>
        </p:spPr>
        <p:txBody>
          <a:bodyPr vert="horz" lIns="60960" tIns="30480" rIns="60960" bIns="3048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67" dirty="0">
                <a:latin typeface="Glacial Indifference" panose="020B0604020202020204" charset="0"/>
              </a:rPr>
              <a:t>A fully automated software process will Quantize the model</a:t>
            </a:r>
          </a:p>
          <a:p>
            <a:r>
              <a:rPr lang="en-US" sz="1867" dirty="0">
                <a:latin typeface="Glacial Indifference" panose="020B0604020202020204" charset="0"/>
              </a:rPr>
              <a:t>Capture data or use pre captured data</a:t>
            </a:r>
          </a:p>
          <a:p>
            <a:r>
              <a:rPr lang="en-US" sz="1867" dirty="0">
                <a:latin typeface="Glacial Indifference" panose="020B0604020202020204" charset="0"/>
              </a:rPr>
              <a:t>Use EC to Optimize the Code leveraging ACL library </a:t>
            </a:r>
          </a:p>
          <a:p>
            <a:r>
              <a:rPr lang="en-US" sz="1867" dirty="0">
                <a:latin typeface="Glacial Indifference" panose="020B0604020202020204" charset="0"/>
              </a:rPr>
              <a:t>Use HSP to deploy the Network Inference along with pre and post processing.</a:t>
            </a:r>
          </a:p>
          <a:p>
            <a:r>
              <a:rPr lang="en-US" sz="1867" dirty="0">
                <a:latin typeface="Glacial Indifference" panose="020B0604020202020204" charset="0"/>
              </a:rPr>
              <a:t>Easily retrieve the output along with post processing to host</a:t>
            </a:r>
            <a:r>
              <a:rPr lang="en-SG" sz="1867" dirty="0">
                <a:latin typeface="Glacial Indifference" panose="020B060402020202020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D6B4-0341-9CEB-8E00-C2CC90B67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346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D82B-E763-49F9-907A-08A1B62B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730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Social distance detection system workflow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E7182F-1ACC-441B-A94D-A0329B621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986515"/>
              </p:ext>
            </p:extLst>
          </p:nvPr>
        </p:nvGraphicFramePr>
        <p:xfrm>
          <a:off x="1498600" y="1219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2D4046-DB8D-48F2-815E-766A15ADA52C}"/>
              </a:ext>
            </a:extLst>
          </p:cNvPr>
          <p:cNvSpPr txBox="1"/>
          <p:nvPr/>
        </p:nvSpPr>
        <p:spPr>
          <a:xfrm>
            <a:off x="1854200" y="166372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b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622F-7492-4AC2-8ACD-3179CAEFAF41}"/>
              </a:ext>
            </a:extLst>
          </p:cNvPr>
          <p:cNvSpPr txBox="1"/>
          <p:nvPr/>
        </p:nvSpPr>
        <p:spPr>
          <a:xfrm>
            <a:off x="2249424" y="273302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b="1" dirty="0">
              <a:solidFill>
                <a:schemeClr val="accent3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F6B60-2814-4C95-A3A6-BC38C429A3FE}"/>
              </a:ext>
            </a:extLst>
          </p:cNvPr>
          <p:cNvSpPr txBox="1"/>
          <p:nvPr/>
        </p:nvSpPr>
        <p:spPr>
          <a:xfrm>
            <a:off x="2219960" y="380841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DDD6-6989-4F68-856D-186F62F8CBBC}"/>
              </a:ext>
            </a:extLst>
          </p:cNvPr>
          <p:cNvSpPr txBox="1"/>
          <p:nvPr/>
        </p:nvSpPr>
        <p:spPr>
          <a:xfrm>
            <a:off x="1854200" y="487771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30426-305F-D8B7-4F72-E28C5B5CD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354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5166-84B8-4013-9945-BC3D8B42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7" y="357716"/>
            <a:ext cx="10769600" cy="990600"/>
          </a:xfrm>
        </p:spPr>
        <p:txBody>
          <a:bodyPr/>
          <a:lstStyle/>
          <a:p>
            <a:r>
              <a:rPr lang="en-US" dirty="0"/>
              <a:t>DATA FLOW DIAGRAM (DFD)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4CB32-5798-1258-25C8-0E9CF185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" r="853"/>
          <a:stretch/>
        </p:blipFill>
        <p:spPr>
          <a:xfrm>
            <a:off x="33952" y="1112345"/>
            <a:ext cx="9601767" cy="519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860CA-1D1F-DFAC-4D13-58C7978BC07E}"/>
              </a:ext>
            </a:extLst>
          </p:cNvPr>
          <p:cNvSpPr txBox="1"/>
          <p:nvPr/>
        </p:nvSpPr>
        <p:spPr>
          <a:xfrm>
            <a:off x="10275100" y="3335252"/>
            <a:ext cx="202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9896-7D43-81F0-53C3-34B4265A716D}"/>
              </a:ext>
            </a:extLst>
          </p:cNvPr>
          <p:cNvSpPr txBox="1"/>
          <p:nvPr/>
        </p:nvSpPr>
        <p:spPr>
          <a:xfrm>
            <a:off x="10378400" y="5325460"/>
            <a:ext cx="164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Raspi Hardware</a:t>
            </a:r>
          </a:p>
        </p:txBody>
      </p:sp>
      <p:pic>
        <p:nvPicPr>
          <p:cNvPr id="2050" name="Picture 2" descr="Raspberry Pi hardware - Raspberry Pi ...">
            <a:extLst>
              <a:ext uri="{FF2B5EF4-FFF2-40B4-BE49-F238E27FC236}">
                <a16:creationId xmlns:a16="http://schemas.microsoft.com/office/drawing/2014/main" id="{7125BC2C-B27F-6A76-6A60-6A734F4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60" y="4171591"/>
            <a:ext cx="1644877" cy="11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uter | Definition, History, Operating Systems, &amp; Facts | Britannica">
            <a:extLst>
              <a:ext uri="{FF2B5EF4-FFF2-40B4-BE49-F238E27FC236}">
                <a16:creationId xmlns:a16="http://schemas.microsoft.com/office/drawing/2014/main" id="{69509130-2E48-12C7-68CF-B644053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131" y="2232550"/>
            <a:ext cx="1556966" cy="10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7F107509-444D-2624-C706-F729D2E9CA08}"/>
              </a:ext>
            </a:extLst>
          </p:cNvPr>
          <p:cNvSpPr/>
          <p:nvPr/>
        </p:nvSpPr>
        <p:spPr>
          <a:xfrm>
            <a:off x="9761909" y="2232550"/>
            <a:ext cx="338883" cy="1458753"/>
          </a:xfrm>
          <a:prstGeom prst="rightBrac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A8598AB-1C2F-E75E-2402-32109BA228BD}"/>
              </a:ext>
            </a:extLst>
          </p:cNvPr>
          <p:cNvSpPr/>
          <p:nvPr/>
        </p:nvSpPr>
        <p:spPr>
          <a:xfrm>
            <a:off x="9797248" y="4185151"/>
            <a:ext cx="338883" cy="1458753"/>
          </a:xfrm>
          <a:prstGeom prst="rightBrac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ACBD7-E556-93A0-60FA-C1D17A6D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64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0A5B-7B24-E468-15EA-7335B84C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44" y="0"/>
            <a:ext cx="11449272" cy="2740350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000" dirty="0"/>
              <a:t>	</a:t>
            </a:r>
            <a:br>
              <a:rPr lang="en-SG" sz="2700" dirty="0"/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4000" dirty="0"/>
              <a:t> Optimizing Deep Learning Techniques</a:t>
            </a:r>
            <a:br>
              <a:rPr lang="en-US" sz="4000" dirty="0"/>
            </a:br>
            <a:r>
              <a:rPr lang="en-US" sz="4000" dirty="0"/>
              <a:t> for</a:t>
            </a:r>
            <a:br>
              <a:rPr lang="en-US" sz="4000" dirty="0"/>
            </a:br>
            <a:r>
              <a:rPr lang="en-US" sz="4000" dirty="0"/>
              <a:t> Enhanced Real-Time Object Detection </a:t>
            </a:r>
            <a:endParaRPr lang="en-SG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4070C-80D4-D3B7-EFC1-763216D63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3792" y="3861048"/>
            <a:ext cx="10363200" cy="987425"/>
          </a:xfrm>
        </p:spPr>
        <p:txBody>
          <a:bodyPr>
            <a:normAutofit/>
          </a:bodyPr>
          <a:lstStyle/>
          <a:p>
            <a:r>
              <a:rPr lang="en-US" sz="2133" b="1" dirty="0"/>
              <a:t>PROJECT GUIDE :  </a:t>
            </a:r>
            <a:r>
              <a:rPr lang="en-US" sz="2133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Dr.G.Babu</a:t>
            </a:r>
            <a:r>
              <a:rPr lang="en-US" sz="2133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IN" sz="21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1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6C881-494C-195B-AC73-7E333FA6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058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3137-A10F-4F1A-8FC7-55ED4C6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Workflow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DC248C-1791-4ECB-940F-FBEA53D5765F}"/>
              </a:ext>
            </a:extLst>
          </p:cNvPr>
          <p:cNvGrpSpPr/>
          <p:nvPr/>
        </p:nvGrpSpPr>
        <p:grpSpPr>
          <a:xfrm>
            <a:off x="1127448" y="1196752"/>
            <a:ext cx="9073008" cy="4341036"/>
            <a:chOff x="6172200" y="304800"/>
            <a:chExt cx="8641630" cy="4114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01CA3D-6910-44EC-94C2-89DACD930E1D}"/>
                </a:ext>
              </a:extLst>
            </p:cNvPr>
            <p:cNvGrpSpPr/>
            <p:nvPr/>
          </p:nvGrpSpPr>
          <p:grpSpPr>
            <a:xfrm>
              <a:off x="6172200" y="1162019"/>
              <a:ext cx="5715000" cy="1733581"/>
              <a:chOff x="6172200" y="1466819"/>
              <a:chExt cx="5715000" cy="173358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DCB8E27-7DEB-4EE3-89D0-9E7C6BA46525}"/>
                  </a:ext>
                </a:extLst>
              </p:cNvPr>
              <p:cNvSpPr/>
              <p:nvPr/>
            </p:nvSpPr>
            <p:spPr>
              <a:xfrm>
                <a:off x="6172200" y="1466819"/>
                <a:ext cx="5715000" cy="1733581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.m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3BDE7A-CC82-4283-98AE-4EEB34673767}"/>
                  </a:ext>
                </a:extLst>
              </p:cNvPr>
              <p:cNvSpPr/>
              <p:nvPr/>
            </p:nvSpPr>
            <p:spPr>
              <a:xfrm>
                <a:off x="6400800" y="1905000"/>
                <a:ext cx="1447800" cy="9144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Pre-processing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F8C61DF-9DE5-4D96-B5BF-BB8528519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4800" y="2400239"/>
                <a:ext cx="520056" cy="0"/>
              </a:xfrm>
              <a:prstGeom prst="straightConnector1">
                <a:avLst/>
              </a:prstGeom>
              <a:ln w="9525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5FE848-4CE5-4F28-8D5D-8FFD5604328F}"/>
                  </a:ext>
                </a:extLst>
              </p:cNvPr>
              <p:cNvSpPr/>
              <p:nvPr/>
            </p:nvSpPr>
            <p:spPr>
              <a:xfrm>
                <a:off x="10210800" y="1905000"/>
                <a:ext cx="1447800" cy="9144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Post-processing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6F3B052-760B-4AE7-ADE5-947020839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8200" y="2003188"/>
                <a:ext cx="1166645" cy="10448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F3867ED-5D49-444E-AFDF-0294E3870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2400239"/>
                <a:ext cx="520056" cy="0"/>
              </a:xfrm>
              <a:prstGeom prst="straightConnector1">
                <a:avLst/>
              </a:prstGeom>
              <a:ln w="9525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F1EB01-8DF7-4F1B-8327-BAF79B13F33B}"/>
                </a:ext>
              </a:extLst>
            </p:cNvPr>
            <p:cNvSpPr txBox="1"/>
            <p:nvPr/>
          </p:nvSpPr>
          <p:spPr>
            <a:xfrm flipH="1">
              <a:off x="7848599" y="304800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Whole application with trained DL network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9CA98AB-1248-4239-A151-95183651E765}"/>
                </a:ext>
              </a:extLst>
            </p:cNvPr>
            <p:cNvSpPr/>
            <p:nvPr/>
          </p:nvSpPr>
          <p:spPr>
            <a:xfrm>
              <a:off x="8001000" y="3886200"/>
              <a:ext cx="1828800" cy="532857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latin typeface="Arial" pitchFamily="34" charset="0"/>
                  <a:cs typeface="Arial" pitchFamily="34" charset="0"/>
                </a:rPr>
                <a:t>codegen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2D93EE3-DFDE-4D01-90B0-66C4DA83F0F6}"/>
                </a:ext>
              </a:extLst>
            </p:cNvPr>
            <p:cNvSpPr/>
            <p:nvPr/>
          </p:nvSpPr>
          <p:spPr>
            <a:xfrm>
              <a:off x="8812921" y="3124200"/>
              <a:ext cx="304800" cy="609600"/>
            </a:xfrm>
            <a:prstGeom prst="downArrow">
              <a:avLst/>
            </a:prstGeom>
            <a:solidFill>
              <a:schemeClr val="tx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CFDF8759-171D-4802-A693-373C52FC39DC}"/>
                </a:ext>
              </a:extLst>
            </p:cNvPr>
            <p:cNvSpPr/>
            <p:nvPr/>
          </p:nvSpPr>
          <p:spPr>
            <a:xfrm rot="16200000">
              <a:off x="10294925" y="3804398"/>
              <a:ext cx="304800" cy="609600"/>
            </a:xfrm>
            <a:prstGeom prst="downArrow">
              <a:avLst/>
            </a:prstGeom>
            <a:solidFill>
              <a:schemeClr val="tx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9B89D-BFDD-49F4-B30E-53FCD2DF216F}"/>
                </a:ext>
              </a:extLst>
            </p:cNvPr>
            <p:cNvSpPr txBox="1"/>
            <p:nvPr/>
          </p:nvSpPr>
          <p:spPr>
            <a:xfrm flipH="1">
              <a:off x="11175670" y="3982189"/>
              <a:ext cx="3638160" cy="37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D428CB-3C4D-D713-243C-E41D5615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0F7E1123-F930-3401-1BA3-C3DA56DF59F0}"/>
              </a:ext>
            </a:extLst>
          </p:cNvPr>
          <p:cNvSpPr/>
          <p:nvPr/>
        </p:nvSpPr>
        <p:spPr>
          <a:xfrm>
            <a:off x="6256005" y="4914722"/>
            <a:ext cx="1920091" cy="56222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9FA4-636F-73C7-891F-16D1F2D96C38}"/>
              </a:ext>
            </a:extLst>
          </p:cNvPr>
          <p:cNvSpPr txBox="1"/>
          <p:nvPr/>
        </p:nvSpPr>
        <p:spPr>
          <a:xfrm>
            <a:off x="8576844" y="5537788"/>
            <a:ext cx="164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Raspi Hardware</a:t>
            </a:r>
          </a:p>
        </p:txBody>
      </p:sp>
      <p:pic>
        <p:nvPicPr>
          <p:cNvPr id="12" name="Picture 2" descr="Raspberry Pi hardware - Raspberry Pi ...">
            <a:extLst>
              <a:ext uri="{FF2B5EF4-FFF2-40B4-BE49-F238E27FC236}">
                <a16:creationId xmlns:a16="http://schemas.microsoft.com/office/drawing/2014/main" id="{0D97A6BD-41CE-6199-3445-FF64DED2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04" y="4383919"/>
            <a:ext cx="1644877" cy="11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2535C-C3E1-3CAC-4EC9-7CB5084E8002}"/>
              </a:ext>
            </a:extLst>
          </p:cNvPr>
          <p:cNvSpPr txBox="1"/>
          <p:nvPr/>
        </p:nvSpPr>
        <p:spPr>
          <a:xfrm>
            <a:off x="1499482" y="2165293"/>
            <a:ext cx="125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itchFamily="34" charset="0"/>
                <a:cs typeface="Arial" pitchFamily="34" charset="0"/>
              </a:rPr>
              <a:t>capture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2DA1A-74FE-620C-8FE3-C67E230BD612}"/>
              </a:ext>
            </a:extLst>
          </p:cNvPr>
          <p:cNvSpPr txBox="1"/>
          <p:nvPr/>
        </p:nvSpPr>
        <p:spPr>
          <a:xfrm>
            <a:off x="4917793" y="2161555"/>
            <a:ext cx="267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itchFamily="34" charset="0"/>
                <a:cs typeface="Arial" pitchFamily="34" charset="0"/>
              </a:rPr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75958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7E8B6CC7-F034-AEED-3F19-9DD6B0CC0D42}"/>
              </a:ext>
            </a:extLst>
          </p:cNvPr>
          <p:cNvGrpSpPr/>
          <p:nvPr/>
        </p:nvGrpSpPr>
        <p:grpSpPr>
          <a:xfrm>
            <a:off x="2763979" y="1757231"/>
            <a:ext cx="2537758" cy="2001412"/>
            <a:chOff x="1035887" y="1869074"/>
            <a:chExt cx="1524000" cy="1447800"/>
          </a:xfrm>
          <a:solidFill>
            <a:schemeClr val="accent4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F3A481-F228-DA3D-9DA8-EBBFE729152F}"/>
                </a:ext>
              </a:extLst>
            </p:cNvPr>
            <p:cNvSpPr/>
            <p:nvPr/>
          </p:nvSpPr>
          <p:spPr>
            <a:xfrm>
              <a:off x="1035887" y="1869074"/>
              <a:ext cx="15240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9EFA5D-F63F-332A-6854-2940C41937F1}"/>
                </a:ext>
              </a:extLst>
            </p:cNvPr>
            <p:cNvSpPr txBox="1"/>
            <p:nvPr/>
          </p:nvSpPr>
          <p:spPr>
            <a:xfrm>
              <a:off x="1201160" y="2274248"/>
              <a:ext cx="1139760" cy="5343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Capture the Video Frame for Object Detection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22FB68B-D4D5-CD82-C0DB-AC291E714D19}"/>
              </a:ext>
            </a:extLst>
          </p:cNvPr>
          <p:cNvSpPr/>
          <p:nvPr/>
        </p:nvSpPr>
        <p:spPr>
          <a:xfrm>
            <a:off x="9352719" y="1704052"/>
            <a:ext cx="2664296" cy="18730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787601-9BC0-2922-6717-29E9F3EB42EC}"/>
              </a:ext>
            </a:extLst>
          </p:cNvPr>
          <p:cNvSpPr txBox="1"/>
          <p:nvPr/>
        </p:nvSpPr>
        <p:spPr>
          <a:xfrm>
            <a:off x="9411327" y="1986957"/>
            <a:ext cx="2476397" cy="138499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Generate PIL with TFLite Model Inference and Pre and 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Copy the code to the Hardware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3EF35D-1BF5-BA47-032C-BEA64A28923B}"/>
              </a:ext>
            </a:extLst>
          </p:cNvPr>
          <p:cNvSpPr txBox="1">
            <a:spLocks/>
          </p:cNvSpPr>
          <p:nvPr/>
        </p:nvSpPr>
        <p:spPr>
          <a:xfrm>
            <a:off x="263352" y="183514"/>
            <a:ext cx="10617200" cy="556271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Sequence Diagram</a:t>
            </a:r>
            <a:endParaRPr lang="en-SG" dirty="0"/>
          </a:p>
        </p:txBody>
      </p:sp>
      <p:sp>
        <p:nvSpPr>
          <p:cNvPr id="76" name="Freeform 16">
            <a:extLst>
              <a:ext uri="{FF2B5EF4-FFF2-40B4-BE49-F238E27FC236}">
                <a16:creationId xmlns:a16="http://schemas.microsoft.com/office/drawing/2014/main" id="{2C75C3A1-C773-B9FA-BDD3-DC448C26765C}"/>
              </a:ext>
            </a:extLst>
          </p:cNvPr>
          <p:cNvSpPr/>
          <p:nvPr/>
        </p:nvSpPr>
        <p:spPr>
          <a:xfrm rot="533285">
            <a:off x="4107835" y="1445222"/>
            <a:ext cx="2304256" cy="408260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9">
            <a:extLst>
              <a:ext uri="{FF2B5EF4-FFF2-40B4-BE49-F238E27FC236}">
                <a16:creationId xmlns:a16="http://schemas.microsoft.com/office/drawing/2014/main" id="{6387767A-96AF-D994-A8E9-2F53783C937F}"/>
              </a:ext>
            </a:extLst>
          </p:cNvPr>
          <p:cNvSpPr/>
          <p:nvPr/>
        </p:nvSpPr>
        <p:spPr>
          <a:xfrm rot="193841">
            <a:off x="7425228" y="1549078"/>
            <a:ext cx="1876903" cy="279798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4E9BCB-F1F2-C33C-36E3-6FEDAC18AC11}"/>
              </a:ext>
            </a:extLst>
          </p:cNvPr>
          <p:cNvGrpSpPr/>
          <p:nvPr/>
        </p:nvGrpSpPr>
        <p:grpSpPr>
          <a:xfrm>
            <a:off x="8110512" y="4583870"/>
            <a:ext cx="1873920" cy="1472843"/>
            <a:chOff x="1295400" y="1905000"/>
            <a:chExt cx="1524000" cy="14478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670108-E20B-0695-0409-B582755ED0EC}"/>
                </a:ext>
              </a:extLst>
            </p:cNvPr>
            <p:cNvSpPr/>
            <p:nvPr/>
          </p:nvSpPr>
          <p:spPr>
            <a:xfrm>
              <a:off x="1295400" y="1905000"/>
              <a:ext cx="1524000" cy="14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D66BB8A-E45C-BE99-14E5-FC4907B48422}"/>
                </a:ext>
              </a:extLst>
            </p:cNvPr>
            <p:cNvSpPr txBox="1"/>
            <p:nvPr/>
          </p:nvSpPr>
          <p:spPr>
            <a:xfrm>
              <a:off x="1603313" y="2183031"/>
              <a:ext cx="908173" cy="93788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Run the PIL which runs exe on hardware 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BC007D-64DF-DD71-6465-573AA2FF65C0}"/>
              </a:ext>
            </a:extLst>
          </p:cNvPr>
          <p:cNvCxnSpPr>
            <a:cxnSpLocks/>
            <a:endCxn id="79" idx="7"/>
          </p:cNvCxnSpPr>
          <p:nvPr/>
        </p:nvCxnSpPr>
        <p:spPr>
          <a:xfrm flipH="1">
            <a:off x="9710003" y="3633494"/>
            <a:ext cx="943858" cy="1166069"/>
          </a:xfrm>
          <a:prstGeom prst="straightConnector1">
            <a:avLst/>
          </a:pr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Freeform 39">
            <a:extLst>
              <a:ext uri="{FF2B5EF4-FFF2-40B4-BE49-F238E27FC236}">
                <a16:creationId xmlns:a16="http://schemas.microsoft.com/office/drawing/2014/main" id="{44C14765-3E76-9652-01B9-EE8428625391}"/>
              </a:ext>
            </a:extLst>
          </p:cNvPr>
          <p:cNvSpPr/>
          <p:nvPr/>
        </p:nvSpPr>
        <p:spPr>
          <a:xfrm flipH="1" flipV="1">
            <a:off x="6744072" y="6182949"/>
            <a:ext cx="1909121" cy="540639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5F9E7C5-E4CC-CF4A-526C-D2CD4266A5D1}"/>
              </a:ext>
            </a:extLst>
          </p:cNvPr>
          <p:cNvGrpSpPr/>
          <p:nvPr/>
        </p:nvGrpSpPr>
        <p:grpSpPr>
          <a:xfrm>
            <a:off x="1116811" y="4678430"/>
            <a:ext cx="2034136" cy="1661876"/>
            <a:chOff x="328123" y="5096752"/>
            <a:chExt cx="2034136" cy="166187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61A40CA-515F-A0D3-D4E8-9597A1C3CA3E}"/>
                </a:ext>
              </a:extLst>
            </p:cNvPr>
            <p:cNvGrpSpPr/>
            <p:nvPr/>
          </p:nvGrpSpPr>
          <p:grpSpPr>
            <a:xfrm>
              <a:off x="328123" y="5096752"/>
              <a:ext cx="1538510" cy="1096351"/>
              <a:chOff x="899890" y="4157712"/>
              <a:chExt cx="1733550" cy="1304925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F957609-DF4E-3CB0-9BB6-FE4935ED0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9890" y="4157712"/>
                <a:ext cx="1733550" cy="1304925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E89796C-0541-1798-0B12-356CDA16E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482" y="4466947"/>
                <a:ext cx="351209" cy="343227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0C2ED3-CC54-6421-0AC9-6538A93919C5}"/>
                </a:ext>
              </a:extLst>
            </p:cNvPr>
            <p:cNvSpPr txBox="1"/>
            <p:nvPr/>
          </p:nvSpPr>
          <p:spPr>
            <a:xfrm>
              <a:off x="497721" y="6173853"/>
              <a:ext cx="1864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93200"/>
                  </a:solidFill>
                  <a:latin typeface="Arial" pitchFamily="34" charset="0"/>
                  <a:cs typeface="Arial" pitchFamily="34" charset="0"/>
                </a:rPr>
                <a:t>Retrieve Output Back to Host</a:t>
              </a:r>
            </a:p>
          </p:txBody>
        </p:sp>
      </p:grpSp>
      <p:sp>
        <p:nvSpPr>
          <p:cNvPr id="88" name="Left Arrow 46">
            <a:extLst>
              <a:ext uri="{FF2B5EF4-FFF2-40B4-BE49-F238E27FC236}">
                <a16:creationId xmlns:a16="http://schemas.microsoft.com/office/drawing/2014/main" id="{4B5140A6-2CCA-9405-C6AF-6AC60798B644}"/>
              </a:ext>
            </a:extLst>
          </p:cNvPr>
          <p:cNvSpPr/>
          <p:nvPr/>
        </p:nvSpPr>
        <p:spPr>
          <a:xfrm>
            <a:off x="2944447" y="5376168"/>
            <a:ext cx="1295667" cy="379363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B957F78-86B1-B01C-436A-47BE0D242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825" r="-1491"/>
          <a:stretch/>
        </p:blipFill>
        <p:spPr>
          <a:xfrm>
            <a:off x="243728" y="2048790"/>
            <a:ext cx="1631120" cy="172983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7645A7F9-7DE7-5B5A-1D44-34F672F39054}"/>
              </a:ext>
            </a:extLst>
          </p:cNvPr>
          <p:cNvGrpSpPr/>
          <p:nvPr/>
        </p:nvGrpSpPr>
        <p:grpSpPr>
          <a:xfrm>
            <a:off x="497420" y="980728"/>
            <a:ext cx="1018504" cy="385675"/>
            <a:chOff x="510604" y="1298772"/>
            <a:chExt cx="1823692" cy="70382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302A664-F3C8-91D1-E28D-563C3AFF6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1" r="4489" b="12925"/>
            <a:stretch/>
          </p:blipFill>
          <p:spPr>
            <a:xfrm>
              <a:off x="1152000" y="1298772"/>
              <a:ext cx="1182296" cy="685800"/>
            </a:xfrm>
            <a:prstGeom prst="rect">
              <a:avLst/>
            </a:prstGeom>
          </p:spPr>
        </p:pic>
        <p:pic>
          <p:nvPicPr>
            <p:cNvPr id="92" name="Picture 3">
              <a:extLst>
                <a:ext uri="{FF2B5EF4-FFF2-40B4-BE49-F238E27FC236}">
                  <a16:creationId xmlns:a16="http://schemas.microsoft.com/office/drawing/2014/main" id="{8B76E394-D353-824C-91B7-A3A96AC80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28722" r="23444" b="28418"/>
            <a:stretch/>
          </p:blipFill>
          <p:spPr bwMode="auto">
            <a:xfrm>
              <a:off x="510604" y="1441574"/>
              <a:ext cx="641396" cy="56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34F2D4B-6334-F4DF-3297-800574CD6964}"/>
              </a:ext>
            </a:extLst>
          </p:cNvPr>
          <p:cNvSpPr txBox="1"/>
          <p:nvPr/>
        </p:nvSpPr>
        <p:spPr>
          <a:xfrm>
            <a:off x="559430" y="1401859"/>
            <a:ext cx="134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Functional algorithm</a:t>
            </a:r>
          </a:p>
        </p:txBody>
      </p:sp>
      <p:sp>
        <p:nvSpPr>
          <p:cNvPr id="94" name="Left Arrow 37">
            <a:extLst>
              <a:ext uri="{FF2B5EF4-FFF2-40B4-BE49-F238E27FC236}">
                <a16:creationId xmlns:a16="http://schemas.microsoft.com/office/drawing/2014/main" id="{A3A14D50-269A-B5B4-15AB-145E88B9C29F}"/>
              </a:ext>
            </a:extLst>
          </p:cNvPr>
          <p:cNvSpPr/>
          <p:nvPr/>
        </p:nvSpPr>
        <p:spPr>
          <a:xfrm flipH="1">
            <a:off x="1909208" y="2527134"/>
            <a:ext cx="618941" cy="363947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F65D7A0-FDF7-4DEF-A2E6-C76CD0631949}"/>
              </a:ext>
            </a:extLst>
          </p:cNvPr>
          <p:cNvGrpSpPr/>
          <p:nvPr/>
        </p:nvGrpSpPr>
        <p:grpSpPr>
          <a:xfrm>
            <a:off x="5946768" y="1834816"/>
            <a:ext cx="2416912" cy="1938465"/>
            <a:chOff x="4142260" y="1823710"/>
            <a:chExt cx="1524000" cy="1447800"/>
          </a:xfrm>
          <a:solidFill>
            <a:schemeClr val="accent4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DA1A984-FBE6-19F5-D8DF-1784968343B6}"/>
                </a:ext>
              </a:extLst>
            </p:cNvPr>
            <p:cNvSpPr/>
            <p:nvPr/>
          </p:nvSpPr>
          <p:spPr>
            <a:xfrm>
              <a:off x="4142260" y="1823710"/>
              <a:ext cx="15240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B7B6A6-6349-9441-C1DE-A989747E958A}"/>
                </a:ext>
              </a:extLst>
            </p:cNvPr>
            <p:cNvSpPr txBox="1"/>
            <p:nvPr/>
          </p:nvSpPr>
          <p:spPr>
            <a:xfrm>
              <a:off x="4250932" y="2200034"/>
              <a:ext cx="1306656" cy="5725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Generate the code using Optimized ARM Neon intrinsics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7C7999-A105-CFA7-6F40-9E38EEDF1780}"/>
              </a:ext>
            </a:extLst>
          </p:cNvPr>
          <p:cNvSpPr txBox="1"/>
          <p:nvPr/>
        </p:nvSpPr>
        <p:spPr>
          <a:xfrm>
            <a:off x="4335530" y="4938238"/>
            <a:ext cx="2577962" cy="11695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Detects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Identify Distance between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Check if They are complied to Norms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A339B-FF00-21EA-1D1F-F6F3C079F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072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5430575"/>
            <a:ext cx="6264696" cy="864096"/>
          </a:xfrm>
        </p:spPr>
        <p:txBody>
          <a:bodyPr/>
          <a:lstStyle/>
          <a:p>
            <a:r>
              <a:rPr lang="en-IN" sz="2400" b="1" dirty="0">
                <a:latin typeface="Arial"/>
                <a:cs typeface="Arial"/>
              </a:rPr>
              <a:t>Step 1- Detection of people using Quantized Object detection Model on Raspi HW 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7" name="Content Placeholder 6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700BD6B4-5E53-4ADB-B5A5-1DDD1BDEA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196752"/>
            <a:ext cx="6336704" cy="420223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50748-08E6-0B5F-BDA0-BAA4387D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2D93BC-BE9A-29CC-7EEC-84EB434E5244}"/>
              </a:ext>
            </a:extLst>
          </p:cNvPr>
          <p:cNvSpPr txBox="1">
            <a:spLocks/>
          </p:cNvSpPr>
          <p:nvPr/>
        </p:nvSpPr>
        <p:spPr>
          <a:xfrm>
            <a:off x="479376" y="349048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0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76" y="5301208"/>
            <a:ext cx="5904656" cy="990600"/>
          </a:xfrm>
        </p:spPr>
        <p:txBody>
          <a:bodyPr/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2-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Determining the centroids for each detected person using Bird Eye View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66D2BD9A-9337-4A21-A61F-E18097C2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93" y="1457145"/>
            <a:ext cx="5521194" cy="3943710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DCA945-1BAC-FCFB-45F6-1AD3FD2C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760"/>
            <a:ext cx="4632582" cy="49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E5A6D-B245-E8DE-796B-FE89E3F1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CBB758-4F6A-8E5E-87D0-53DDB8DF50EE}"/>
              </a:ext>
            </a:extLst>
          </p:cNvPr>
          <p:cNvSpPr txBox="1"/>
          <p:nvPr/>
        </p:nvSpPr>
        <p:spPr>
          <a:xfrm>
            <a:off x="688852" y="6180923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2- Convert to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Bird Eye View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2C6A32-4BCA-DD98-9E52-96B8B67474C6}"/>
              </a:ext>
            </a:extLst>
          </p:cNvPr>
          <p:cNvSpPr txBox="1">
            <a:spLocks/>
          </p:cNvSpPr>
          <p:nvPr/>
        </p:nvSpPr>
        <p:spPr>
          <a:xfrm>
            <a:off x="495176" y="34317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7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9257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2A04F7E5-4FE0-43C6-9FD3-DCD1AB306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792678"/>
            <a:ext cx="7239000" cy="50292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530E7-212F-092D-C350-7B271958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E9E4-CBEB-F5D8-6B85-0AF5F6A05EA3}"/>
              </a:ext>
            </a:extLst>
          </p:cNvPr>
          <p:cNvSpPr txBox="1"/>
          <p:nvPr/>
        </p:nvSpPr>
        <p:spPr>
          <a:xfrm>
            <a:off x="1487488" y="5849999"/>
            <a:ext cx="8048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3-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Computing the pairwise distances between all centroids and mark as red when distance &lt; 6feet</a:t>
            </a:r>
            <a:endParaRPr lang="en-I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42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4C25-A4D8-4BF3-8899-25947EC7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360923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Output Screenshots - Demo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55AA-F635-4509-A7C6-4B799130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A06F762-F48F-4E13-A816-E0025C0B6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371600"/>
            <a:ext cx="8077198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FBFB1-5E13-29D0-DCAB-408D4CF81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37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943B-E510-9439-752F-2167D4454425}"/>
              </a:ext>
            </a:extLst>
          </p:cNvPr>
          <p:cNvSpPr txBox="1">
            <a:spLocks/>
          </p:cNvSpPr>
          <p:nvPr/>
        </p:nvSpPr>
        <p:spPr>
          <a:xfrm>
            <a:off x="407368" y="338538"/>
            <a:ext cx="107696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667" dirty="0"/>
              <a:t>SOURCE CODE – GITHUB LOCATION</a:t>
            </a:r>
            <a:endParaRPr lang="en-SG" sz="2667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32CFA9-E5EA-03A7-680C-FC535F78B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56780"/>
              </p:ext>
            </p:extLst>
          </p:nvPr>
        </p:nvGraphicFramePr>
        <p:xfrm>
          <a:off x="787400" y="2385907"/>
          <a:ext cx="10617200" cy="20808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0617200">
                  <a:extLst>
                    <a:ext uri="{9D8B030D-6E8A-4147-A177-3AD203B41FA5}">
                      <a16:colId xmlns:a16="http://schemas.microsoft.com/office/drawing/2014/main" val="4032040818"/>
                    </a:ext>
                  </a:extLst>
                </a:gridCol>
              </a:tblGrid>
              <a:tr h="20808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kern="100" dirty="0">
                        <a:solidFill>
                          <a:schemeClr val="bg1"/>
                        </a:solidFill>
                        <a:effectLst/>
                        <a:latin typeface="Glacial Indifference" panose="020B060402020202020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kern="100" dirty="0">
                          <a:solidFill>
                            <a:schemeClr val="bg1"/>
                          </a:solidFill>
                          <a:effectLst/>
                          <a:latin typeface="Glacial Indifference" panose="020B0604020202020204" charset="0"/>
                        </a:rPr>
                        <a:t>The Complete Source code is found in the following GitHub location: </a:t>
                      </a:r>
                      <a:br>
                        <a:rPr lang="en-US" sz="1900" kern="0" dirty="0">
                          <a:solidFill>
                            <a:schemeClr val="bg1"/>
                          </a:solidFill>
                          <a:effectLst/>
                          <a:latin typeface="Glacial Indifference" panose="020B0604020202020204" charset="0"/>
                        </a:rPr>
                      </a:br>
                      <a:r>
                        <a:rPr lang="en-US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hlinkClick r:id="rId2"/>
                        </a:rPr>
                        <a:t>https://github.com/</a:t>
                      </a:r>
                      <a:r>
                        <a:rPr lang="en-IN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2"/>
                        </a:rPr>
                        <a:t>MCA4thSemProjectBhaskarSRM</a:t>
                      </a:r>
                      <a:r>
                        <a:rPr lang="en-US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2"/>
                        </a:rPr>
                        <a:t>/</a:t>
                      </a:r>
                      <a:r>
                        <a:rPr lang="en-IN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2"/>
                        </a:rPr>
                        <a:t>MCA4thSemProject</a:t>
                      </a:r>
                      <a:r>
                        <a:rPr lang="en-US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hlinkClick r:id="rId2"/>
                        </a:rPr>
                        <a:t>.git</a:t>
                      </a:r>
                      <a:endParaRPr lang="en-SG" sz="1900" u="sng" kern="100" dirty="0">
                        <a:solidFill>
                          <a:srgbClr val="0070C0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>
                    <a:solidFill>
                      <a:srgbClr val="043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7344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10FB0D-AE3D-769B-5E2F-4A60DA24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1892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6D9D1-01D5-9BBA-303A-CE2A1A82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6BCA34-2FE2-D1FD-31B7-CEF80661C512}"/>
              </a:ext>
            </a:extLst>
          </p:cNvPr>
          <p:cNvSpPr txBox="1">
            <a:spLocks/>
          </p:cNvSpPr>
          <p:nvPr/>
        </p:nvSpPr>
        <p:spPr>
          <a:xfrm>
            <a:off x="335360" y="183122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CONCLUSION</a:t>
            </a:r>
            <a:endParaRPr lang="en-SG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978432-78B7-7F95-33FE-7A3C5B4F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31" y="379785"/>
            <a:ext cx="9995657" cy="670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0" rIns="0" bIns="47610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Summary of Findings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Successfully optimized deep learning models for real-time object detection on embedded devices.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Achieved efficient deployment on Raspberry Pi, focusing on social distancing applications.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Enhanced system performance through model pruning, quantization, and library integration.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Benefits of the Approach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Efficiency and Accuracy: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Improved detection accuracy and processing speed in resource-constrained environments.</a:t>
            </a:r>
            <a:endParaRPr lang="en-US" sz="1600" dirty="0">
              <a:solidFill>
                <a:srgbClr val="37415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Real-Time Capability: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Enabled immediate data processing and decision-making with edge computing strategies.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Implications for Real-Time Object Detection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Develop automated systems for continuous monitoring and reporting.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Facilitate strategic decision-making with real-time insights and performance benchmarks.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 operational efficiency in diverse fields such as public safety and autonomous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__Inter_d65c78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8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5E69-CE4E-7277-E51D-F6EC8C27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2F15E-18D3-F6F3-AFAC-D0808A98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78051"/>
            <a:ext cx="10769600" cy="990600"/>
          </a:xfrm>
        </p:spPr>
        <p:txBody>
          <a:bodyPr/>
          <a:lstStyle/>
          <a:p>
            <a:r>
              <a:rPr lang="en-US" dirty="0"/>
              <a:t>FUTURE ENHANCEMENTS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7784F126-34A1-E95F-9CF8-DFFAC6A74AA2}"/>
              </a:ext>
            </a:extLst>
          </p:cNvPr>
          <p:cNvGrpSpPr/>
          <p:nvPr/>
        </p:nvGrpSpPr>
        <p:grpSpPr>
          <a:xfrm>
            <a:off x="1321350" y="1122046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8732C6C-6046-D0A8-D0A3-BDFE6A2BEF1D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 sz="1200" dirty="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E3EFC525-82BA-6A01-273E-53CBDAAAD13F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37520CC2-0D24-D7DF-3A68-EC665BBA8FC4}"/>
              </a:ext>
            </a:extLst>
          </p:cNvPr>
          <p:cNvGrpSpPr/>
          <p:nvPr/>
        </p:nvGrpSpPr>
        <p:grpSpPr>
          <a:xfrm>
            <a:off x="2507543" y="1156964"/>
            <a:ext cx="8919182" cy="1293322"/>
            <a:chOff x="0" y="-9525"/>
            <a:chExt cx="18270164" cy="2586644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6710BF09-6010-2711-D814-B622C3252320}"/>
                </a:ext>
              </a:extLst>
            </p:cNvPr>
            <p:cNvSpPr txBox="1"/>
            <p:nvPr/>
          </p:nvSpPr>
          <p:spPr>
            <a:xfrm>
              <a:off x="0" y="-9525"/>
              <a:ext cx="18270164" cy="83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Advanced Model Optimization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BE3FD72A-A83B-9026-FCAE-82FE4237475F}"/>
                </a:ext>
              </a:extLst>
            </p:cNvPr>
            <p:cNvSpPr txBox="1"/>
            <p:nvPr/>
          </p:nvSpPr>
          <p:spPr>
            <a:xfrm>
              <a:off x="0" y="971551"/>
              <a:ext cx="18270164" cy="160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630" indent="-304815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Explore cutting-edge optimization techniques like neural architecture search to further improve model efficiency and accuracy.</a:t>
              </a:r>
            </a:p>
            <a:p>
              <a:pPr marL="609630" indent="-304815" algn="just">
                <a:spcAft>
                  <a:spcPts val="533"/>
                </a:spcAft>
              </a:pP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B2991E87-CB53-47E2-9EB7-55DACF53D1CC}"/>
              </a:ext>
            </a:extLst>
          </p:cNvPr>
          <p:cNvGrpSpPr/>
          <p:nvPr/>
        </p:nvGrpSpPr>
        <p:grpSpPr>
          <a:xfrm>
            <a:off x="1321350" y="2574518"/>
            <a:ext cx="920694" cy="954087"/>
            <a:chOff x="-18324" y="-152154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6E0CE67-C711-3A45-C5D4-524151D573F9}"/>
                </a:ext>
              </a:extLst>
            </p:cNvPr>
            <p:cNvSpPr/>
            <p:nvPr/>
          </p:nvSpPr>
          <p:spPr>
            <a:xfrm>
              <a:off x="-18324" y="-152154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F812A8C-F27A-8FF5-5B35-5B020A60FE1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FE8A480E-87E6-30CC-EC99-A8E2D2C86B10}"/>
              </a:ext>
            </a:extLst>
          </p:cNvPr>
          <p:cNvGrpSpPr/>
          <p:nvPr/>
        </p:nvGrpSpPr>
        <p:grpSpPr>
          <a:xfrm>
            <a:off x="2494843" y="2669747"/>
            <a:ext cx="8931882" cy="975603"/>
            <a:chOff x="0" y="-180167"/>
            <a:chExt cx="18270164" cy="1951206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3923A3D-82DF-0432-7AAF-A0F5C0351256}"/>
                </a:ext>
              </a:extLst>
            </p:cNvPr>
            <p:cNvSpPr txBox="1"/>
            <p:nvPr/>
          </p:nvSpPr>
          <p:spPr>
            <a:xfrm>
              <a:off x="0" y="-180167"/>
              <a:ext cx="18270164" cy="83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Broader Device Support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B1E2ABA-9384-9DCD-D5CE-9D91544651A9}"/>
                </a:ext>
              </a:extLst>
            </p:cNvPr>
            <p:cNvSpPr txBox="1"/>
            <p:nvPr/>
          </p:nvSpPr>
          <p:spPr>
            <a:xfrm>
              <a:off x="0" y="786153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630" indent="-304815" algn="just">
                <a:spcAft>
                  <a:spcPts val="533"/>
                </a:spcAft>
                <a:tabLst>
                  <a:tab pos="609630" algn="l"/>
                </a:tabLs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Extend deployment capabilities to a wider range of embedded devices and platforms, enhancing versatility and scalability</a:t>
              </a: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35788289-B5B1-7E2A-9044-D56C5BFA1BDD}"/>
              </a:ext>
            </a:extLst>
          </p:cNvPr>
          <p:cNvGrpSpPr/>
          <p:nvPr/>
        </p:nvGrpSpPr>
        <p:grpSpPr>
          <a:xfrm>
            <a:off x="1308650" y="3927692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E7F22C2-0F11-7684-12A0-73139D0EF9E4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56DFA10-6562-E73C-3ABE-6971B3EE1E91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FF542E17-AE2F-8870-3BE7-5753E1FB75D6}"/>
              </a:ext>
            </a:extLst>
          </p:cNvPr>
          <p:cNvGrpSpPr/>
          <p:nvPr/>
        </p:nvGrpSpPr>
        <p:grpSpPr>
          <a:xfrm>
            <a:off x="2494843" y="3999443"/>
            <a:ext cx="8931882" cy="1275689"/>
            <a:chOff x="-24853" y="-161511"/>
            <a:chExt cx="18270164" cy="255137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391BF105-66B2-C667-DA26-8F7C308D8CCC}"/>
                </a:ext>
              </a:extLst>
            </p:cNvPr>
            <p:cNvSpPr txBox="1"/>
            <p:nvPr/>
          </p:nvSpPr>
          <p:spPr>
            <a:xfrm>
              <a:off x="-24853" y="-161511"/>
              <a:ext cx="18270164" cy="167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Enhanced Edge Computing:</a:t>
              </a:r>
              <a:r>
                <a:rPr lang="en-US" sz="2800" b="0" i="0" dirty="0">
                  <a:solidFill>
                    <a:srgbClr val="374151"/>
                  </a:solidFill>
                  <a:effectLst/>
                  <a:latin typeface="__Inter_d65c78"/>
                </a:rPr>
                <a:t> </a:t>
              </a:r>
              <a:endParaRPr lang="en-IN" sz="2800" dirty="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3360"/>
                </a:lnSpc>
              </a:pP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6DBA1661-6673-56CC-5E5F-1D70B39FB9AC}"/>
                </a:ext>
              </a:extLst>
            </p:cNvPr>
            <p:cNvSpPr txBox="1"/>
            <p:nvPr/>
          </p:nvSpPr>
          <p:spPr>
            <a:xfrm>
              <a:off x="-24853" y="784299"/>
              <a:ext cx="18270164" cy="160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704" indent="-269889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Develop more sophisticated edge computing strategies to further reduce latency and improve real-time processing capabilities.</a:t>
              </a:r>
            </a:p>
            <a:p>
              <a:pPr marL="574704" indent="-269889" algn="just">
                <a:spcAft>
                  <a:spcPts val="533"/>
                </a:spcAft>
              </a:pP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DD6E1D8-AC19-764C-901F-C1087E72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DFCF66B3-2DE8-F777-417D-DF051033DCF7}"/>
              </a:ext>
            </a:extLst>
          </p:cNvPr>
          <p:cNvGrpSpPr/>
          <p:nvPr/>
        </p:nvGrpSpPr>
        <p:grpSpPr>
          <a:xfrm>
            <a:off x="1308650" y="5434822"/>
            <a:ext cx="920694" cy="954087"/>
            <a:chOff x="0" y="0"/>
            <a:chExt cx="1841389" cy="19081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903910A-A5F9-0052-05A1-C4E256E99591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9E39D85-1417-DE91-9CC0-11DCDD806B5F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E62568C4-2B28-0791-AE2E-759AF7E1768B}"/>
              </a:ext>
            </a:extLst>
          </p:cNvPr>
          <p:cNvGrpSpPr/>
          <p:nvPr/>
        </p:nvGrpSpPr>
        <p:grpSpPr>
          <a:xfrm>
            <a:off x="2494843" y="5459102"/>
            <a:ext cx="8931882" cy="965348"/>
            <a:chOff x="-24853" y="-161511"/>
            <a:chExt cx="18270164" cy="1930696"/>
          </a:xfrm>
        </p:grpSpPr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F89CCF49-C403-EA3B-B304-17C3D783AFB3}"/>
                </a:ext>
              </a:extLst>
            </p:cNvPr>
            <p:cNvSpPr txBox="1"/>
            <p:nvPr/>
          </p:nvSpPr>
          <p:spPr>
            <a:xfrm>
              <a:off x="-24853" y="-161511"/>
              <a:ext cx="18270164" cy="167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2800" b="1" i="0" dirty="0">
                  <a:effectLst/>
                  <a:latin typeface="__Inter_d65c78"/>
                </a:rPr>
                <a:t>Comprehensive Testing</a:t>
              </a: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:</a:t>
              </a:r>
              <a:r>
                <a:rPr lang="en-US" sz="2800" b="0" i="0" dirty="0">
                  <a:solidFill>
                    <a:srgbClr val="374151"/>
                  </a:solidFill>
                  <a:effectLst/>
                  <a:latin typeface="__Inter_d65c78"/>
                </a:rPr>
                <a:t> </a:t>
              </a:r>
              <a:endParaRPr lang="en-IN" sz="2800" dirty="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3360"/>
                </a:lnSpc>
              </a:pP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E0366AFA-8756-7FE5-F3B1-F5257EF7BF50}"/>
                </a:ext>
              </a:extLst>
            </p:cNvPr>
            <p:cNvSpPr txBox="1"/>
            <p:nvPr/>
          </p:nvSpPr>
          <p:spPr>
            <a:xfrm>
              <a:off x="-24853" y="784299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704" indent="-269889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Conduct extensive field testing to validate system performance in diverse environmental conditions and scenarios.</a:t>
              </a: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8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7E5-AB73-5526-392B-E4848A9C6564}"/>
              </a:ext>
            </a:extLst>
          </p:cNvPr>
          <p:cNvSpPr txBox="1">
            <a:spLocks/>
          </p:cNvSpPr>
          <p:nvPr/>
        </p:nvSpPr>
        <p:spPr>
          <a:xfrm>
            <a:off x="233803" y="227162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REFERENCES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8E459-DF96-DAF6-488E-196BB6333957}"/>
              </a:ext>
            </a:extLst>
          </p:cNvPr>
          <p:cNvSpPr txBox="1"/>
          <p:nvPr/>
        </p:nvSpPr>
        <p:spPr>
          <a:xfrm>
            <a:off x="314963" y="651987"/>
            <a:ext cx="61296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Libraries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893DF6-D1D7-4464-DD69-5AA911B9F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19070"/>
              </p:ext>
            </p:extLst>
          </p:nvPr>
        </p:nvGraphicFramePr>
        <p:xfrm>
          <a:off x="444403" y="4937113"/>
          <a:ext cx="6516328" cy="8077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516328">
                  <a:extLst>
                    <a:ext uri="{9D8B030D-6E8A-4147-A177-3AD203B41FA5}">
                      <a16:colId xmlns:a16="http://schemas.microsoft.com/office/drawing/2014/main" val="23388459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US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https://www.mathworks.com/products/matlab.html</a:t>
                      </a:r>
                      <a:endParaRPr lang="en-SG" sz="1300" kern="100" baseline="0" dirty="0">
                        <a:solidFill>
                          <a:schemeClr val="tx1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243151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https://www.tableau.com/learn/articles/data-visualization</a:t>
                      </a:r>
                      <a:endParaRPr lang="en-SG" sz="1300" kern="100" baseline="0" dirty="0">
                        <a:solidFill>
                          <a:schemeClr val="tx1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25349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6680" rtl="0" eaLnBrk="1" latinLnBrk="0" hangingPunct="1"/>
                      <a:r>
                        <a:rPr lang="en-IN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Raspberry Pi Documentation</a:t>
                      </a:r>
                      <a:endParaRPr lang="en-IN" sz="1300" b="0" i="0" u="sng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7556568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IN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TensorFlow Lite</a:t>
                      </a:r>
                      <a:endParaRPr lang="en-SG" sz="1300" b="0" i="0" u="sng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36339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BB8CA7-31ED-985C-3DCA-A9957454D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3653"/>
              </p:ext>
            </p:extLst>
          </p:nvPr>
        </p:nvGraphicFramePr>
        <p:xfrm>
          <a:off x="7291132" y="4530905"/>
          <a:ext cx="4263337" cy="13817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3337">
                  <a:extLst>
                    <a:ext uri="{9D8B030D-6E8A-4147-A177-3AD203B41FA5}">
                      <a16:colId xmlns:a16="http://schemas.microsoft.com/office/drawing/2014/main" val="4032040818"/>
                    </a:ext>
                  </a:extLst>
                </a:gridCol>
              </a:tblGrid>
              <a:tr h="138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300" kern="100" dirty="0">
                        <a:solidFill>
                          <a:srgbClr val="FF6400"/>
                        </a:solidFill>
                        <a:effectLst/>
                        <a:latin typeface="Glacial Indifference" panose="020B060402020202020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kern="1200" dirty="0">
                          <a:solidFill>
                            <a:srgbClr val="FF6400"/>
                          </a:solidFill>
                          <a:latin typeface="Glacial Indifference" panose="020B0604020202020204" charset="0"/>
                          <a:ea typeface="+mn-ea"/>
                          <a:cs typeface="+mn-cs"/>
                        </a:rPr>
                        <a:t>Complete Source code is found in the following GitHub location: 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hlinkClick r:id="rId6"/>
                        </a:rPr>
                        <a:t>https://github.com/</a:t>
                      </a:r>
                      <a:r>
                        <a:rPr lang="en-IN" sz="14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6"/>
                        </a:rPr>
                        <a:t>MCA4thSemProjectBhaskarSRM</a:t>
                      </a:r>
                      <a:r>
                        <a:rPr lang="en-US" sz="14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6"/>
                        </a:rPr>
                        <a:t>/</a:t>
                      </a:r>
                      <a:r>
                        <a:rPr lang="en-IN" sz="14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+mn-ea"/>
                          <a:cs typeface="+mn-cs"/>
                          <a:hlinkClick r:id="rId6"/>
                        </a:rPr>
                        <a:t>MCA4thSemProject</a:t>
                      </a:r>
                      <a:r>
                        <a:rPr lang="en-US" sz="14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hlinkClick r:id="rId6"/>
                        </a:rPr>
                        <a:t>.git</a:t>
                      </a:r>
                      <a:endParaRPr lang="en-SG" sz="1300" u="sng" kern="100" dirty="0">
                        <a:solidFill>
                          <a:srgbClr val="0070C0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>
                    <a:solidFill>
                      <a:srgbClr val="57B6B7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734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5C74A5-5179-6003-9581-AC38F577830C}"/>
              </a:ext>
            </a:extLst>
          </p:cNvPr>
          <p:cNvSpPr txBox="1"/>
          <p:nvPr/>
        </p:nvSpPr>
        <p:spPr>
          <a:xfrm>
            <a:off x="444402" y="2774519"/>
            <a:ext cx="11110067" cy="135017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Goodfellow, I., Bengio, Y., &amp; Courville, A. (2016). Deep Learning. MIT Press.</a:t>
            </a:r>
          </a:p>
          <a:p>
            <a:pPr marL="0" lvl="1">
              <a:lnSpc>
                <a:spcPct val="150000"/>
              </a:lnSpc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          A comprehensive resource on the foundations and advancements in deep learning.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Redmon, J., &amp; Farhadi, A. (2018). YOLOv3: An Incremental Improvement. </a:t>
            </a:r>
            <a:r>
              <a:rPr lang="en-US" sz="1400" dirty="0" err="1">
                <a:solidFill>
                  <a:srgbClr val="374151"/>
                </a:solidFill>
                <a:latin typeface="__Inter_d65c78"/>
              </a:rPr>
              <a:t>arXiv</a:t>
            </a:r>
            <a:r>
              <a:rPr lang="en-US" sz="1400" dirty="0">
                <a:solidFill>
                  <a:srgbClr val="374151"/>
                </a:solidFill>
                <a:latin typeface="__Inter_d65c78"/>
              </a:rPr>
              <a:t> preprint arXiv:1804.02767.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Discusses the YOLO (You Only Look Once) model, a popular choice for real-time object detection.</a:t>
            </a:r>
            <a:endParaRPr lang="en-SG" sz="1333" dirty="0">
              <a:solidFill>
                <a:schemeClr val="tx1"/>
              </a:solidFill>
              <a:latin typeface="Glacial Indifference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5895D-75E0-C382-13B7-3E39AF591786}"/>
              </a:ext>
            </a:extLst>
          </p:cNvPr>
          <p:cNvSpPr txBox="1"/>
          <p:nvPr/>
        </p:nvSpPr>
        <p:spPr>
          <a:xfrm>
            <a:off x="233803" y="2248912"/>
            <a:ext cx="369007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Books and Publications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A2B7B-9A0E-446E-76A9-0D051A856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7659D-6729-1144-607A-4F2054F64E64}"/>
              </a:ext>
            </a:extLst>
          </p:cNvPr>
          <p:cNvSpPr txBox="1"/>
          <p:nvPr/>
        </p:nvSpPr>
        <p:spPr>
          <a:xfrm>
            <a:off x="233803" y="4341077"/>
            <a:ext cx="36154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Technology references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EB822-0873-EF0A-1DE6-E781D9BCD52D}"/>
              </a:ext>
            </a:extLst>
          </p:cNvPr>
          <p:cNvSpPr txBox="1"/>
          <p:nvPr/>
        </p:nvSpPr>
        <p:spPr>
          <a:xfrm>
            <a:off x="1883713" y="692089"/>
            <a:ext cx="9670757" cy="13515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Intel MKL-DNN.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 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8"/>
              </a:rPr>
              <a:t>Intel MKL-DNN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NVIDIA </a:t>
            </a:r>
            <a:r>
              <a:rPr lang="en-IN" sz="1400" b="1" i="0" dirty="0" err="1">
                <a:solidFill>
                  <a:srgbClr val="374151"/>
                </a:solidFill>
                <a:effectLst/>
                <a:latin typeface="__Inter_d65c78"/>
              </a:rPr>
              <a:t>cuDNN</a:t>
            </a: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.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 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9"/>
              </a:rPr>
              <a:t>NVIDIA </a:t>
            </a:r>
            <a:r>
              <a:rPr lang="en-IN" sz="1400" b="0" i="0" u="sng" dirty="0" err="1">
                <a:solidFill>
                  <a:srgbClr val="374151"/>
                </a:solidFill>
                <a:effectLst/>
                <a:latin typeface="__Inter_d65c78"/>
                <a:hlinkClick r:id="rId9"/>
              </a:rPr>
              <a:t>cuDNN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ARM Compute Library.</a:t>
            </a:r>
            <a:r>
              <a:rPr lang="en-IN" sz="1400" dirty="0">
                <a:solidFill>
                  <a:srgbClr val="374151"/>
                </a:solidFill>
                <a:latin typeface="__Inter_d65c78"/>
              </a:rPr>
              <a:t> 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10"/>
              </a:rPr>
              <a:t>ARM Compute Library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374151"/>
                </a:solidFill>
                <a:latin typeface="__Inter_d65c78"/>
              </a:rPr>
              <a:t>TensorFlow Lite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__Inter_d65c78"/>
              </a:rPr>
              <a:t>Documentation and resources available at: </a:t>
            </a:r>
            <a:r>
              <a:rPr lang="en-US" sz="1400" b="0" i="0" u="sng" dirty="0">
                <a:solidFill>
                  <a:srgbClr val="374151"/>
                </a:solidFill>
                <a:effectLst/>
                <a:latin typeface="__Inter_d65c78"/>
                <a:hlinkClick r:id="rId5"/>
              </a:rPr>
              <a:t>TensorFlow Lite</a:t>
            </a:r>
            <a:endParaRPr lang="en-US" sz="14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139505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561503-F9A7-DAAE-5C59-EC9A314E2B8F}"/>
              </a:ext>
            </a:extLst>
          </p:cNvPr>
          <p:cNvSpPr txBox="1">
            <a:spLocks/>
          </p:cNvSpPr>
          <p:nvPr/>
        </p:nvSpPr>
        <p:spPr>
          <a:xfrm>
            <a:off x="4655840" y="404664"/>
            <a:ext cx="11430000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CONTENTS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C556EC-11E2-BE5B-666A-EB53EC3E1E94}"/>
              </a:ext>
            </a:extLst>
          </p:cNvPr>
          <p:cNvSpPr txBox="1">
            <a:spLocks/>
          </p:cNvSpPr>
          <p:nvPr/>
        </p:nvSpPr>
        <p:spPr>
          <a:xfrm>
            <a:off x="1330298" y="1700808"/>
            <a:ext cx="4503960" cy="4032448"/>
          </a:xfrm>
          <a:prstGeom prst="rect">
            <a:avLst/>
          </a:prstGeom>
          <a:solidFill>
            <a:srgbClr val="57B6B7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9" indent="-342917">
              <a:buFont typeface="+mj-lt"/>
              <a:buAutoNum type="arabicPeriod"/>
            </a:pPr>
            <a:endParaRPr lang="en-US" sz="2133" dirty="0">
              <a:latin typeface="Glacial Indifference" panose="020B0604020202020204" charset="0"/>
            </a:endParaRP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Abstract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Introduction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Project Scope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Product Functions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Features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Module Description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System Requirements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Existing System</a:t>
            </a:r>
          </a:p>
          <a:p>
            <a:endParaRPr lang="en-SG" sz="2133" dirty="0">
              <a:latin typeface="Glacial Indifference" panose="020B060402020202020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5B7B56-CEEA-32C4-311E-A9D71BFA728E}"/>
              </a:ext>
            </a:extLst>
          </p:cNvPr>
          <p:cNvSpPr txBox="1">
            <a:spLocks/>
          </p:cNvSpPr>
          <p:nvPr/>
        </p:nvSpPr>
        <p:spPr>
          <a:xfrm>
            <a:off x="6357744" y="1700809"/>
            <a:ext cx="4392488" cy="4032447"/>
          </a:xfrm>
          <a:prstGeom prst="rect">
            <a:avLst/>
          </a:prstGeom>
          <a:solidFill>
            <a:srgbClr val="57B6B7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9" indent="-342917">
              <a:buFont typeface="+mj-lt"/>
              <a:buAutoNum type="arabicPeriod" startAt="11"/>
            </a:pPr>
            <a:endParaRPr lang="en-US" sz="2133" dirty="0">
              <a:latin typeface="Glacial Indifference" panose="020B0604020202020204" charset="0"/>
            </a:endParaRPr>
          </a:p>
          <a:p>
            <a:pPr marL="857250" indent="-514350">
              <a:buFont typeface="+mj-lt"/>
              <a:buAutoNum type="arabicPeriod" startAt="9"/>
            </a:pPr>
            <a:r>
              <a:rPr lang="en-US" sz="1800" dirty="0">
                <a:latin typeface="Glacial Indifference" panose="020B0604020202020204" charset="0"/>
              </a:rPr>
              <a:t>Proposed System</a:t>
            </a:r>
          </a:p>
          <a:p>
            <a:pPr marL="857250" indent="-514350">
              <a:buFont typeface="+mj-lt"/>
              <a:buAutoNum type="arabicPeriod" startAt="9"/>
            </a:pPr>
            <a:r>
              <a:rPr lang="en-US" sz="1800" dirty="0">
                <a:latin typeface="Glacial Indifference" panose="020B0604020202020204" charset="0"/>
              </a:rPr>
              <a:t>Data Flow Diagram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Workflow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Sequence Diagram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Output Screenshots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Source Code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Conclusion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Feature Enhancements</a:t>
            </a:r>
          </a:p>
          <a:p>
            <a:pPr marL="0" indent="0">
              <a:buNone/>
            </a:pPr>
            <a:endParaRPr lang="en-US" sz="2133" dirty="0">
              <a:latin typeface="Glacial Indifference" panose="020B0604020202020204" charset="0"/>
            </a:endParaRPr>
          </a:p>
          <a:p>
            <a:endParaRPr lang="en-SG" sz="2133" dirty="0">
              <a:latin typeface="Glacial Indifferenc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B21E0-A66A-6BA5-1D6F-7D3B51C9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0973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0B9E-E943-DAEF-4185-4BE39A7F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36" y="3068960"/>
            <a:ext cx="10769600" cy="990600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SG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76F8F-E192-79DF-98A3-1CEA957B7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6200" y="371333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6024B-7BC5-6E67-D210-98DA0071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818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275-30F2-86CD-B9AA-82D0BE7F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0648"/>
            <a:ext cx="10617200" cy="762000"/>
          </a:xfrm>
        </p:spPr>
        <p:txBody>
          <a:bodyPr/>
          <a:lstStyle/>
          <a:p>
            <a:r>
              <a:rPr lang="en-US" dirty="0"/>
              <a:t>ABSTRACT</a:t>
            </a:r>
            <a:endParaRPr lang="en-SG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6796FC1-6584-D234-1803-04663DEB7462}"/>
              </a:ext>
            </a:extLst>
          </p:cNvPr>
          <p:cNvSpPr txBox="1"/>
          <p:nvPr/>
        </p:nvSpPr>
        <p:spPr>
          <a:xfrm>
            <a:off x="835907" y="1095270"/>
            <a:ext cx="10948725" cy="5657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Project Overview: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Optimize deep learning models using MATLAB, Python, and advanced libraries for efficient real-time object detection, focusing on deployment to devices like Raspberry Pi for social distancing monitoring.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Deep Learning Intro: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Deep learning transforms real-time object detection, essential for tasks like social distancing, with challenges in optimizing for resource-limited devices like Raspberry Pi.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Objective: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Create optimized models for real-time detection, targeting practical uses such as social distancing, traffic regulation.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Methodology:</a:t>
            </a: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Develop models with MATLAB and Python.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Integrate libraries: Intel MKL-DNN, NVIDIA </a:t>
            </a:r>
            <a:r>
              <a:rPr lang="en-IN" sz="1600" b="0" i="0" dirty="0" err="1">
                <a:solidFill>
                  <a:srgbClr val="374151"/>
                </a:solidFill>
                <a:effectLst/>
              </a:rPr>
              <a:t>cuDNN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, ARM Compute Library.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Apply optimization techniques: pruning, quantization, and lightweight architectures.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F6C25-F068-8801-9466-D4F728D5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9130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275-30F2-86CD-B9AA-82D0BE7F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68" y="296077"/>
            <a:ext cx="10617200" cy="762000"/>
          </a:xfrm>
        </p:spPr>
        <p:txBody>
          <a:bodyPr/>
          <a:lstStyle/>
          <a:p>
            <a:r>
              <a:rPr lang="en-US" dirty="0"/>
              <a:t>ABSTRACT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492C2-3BCD-5442-BE62-B5C7D302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6796FC1-6584-D234-1803-04663DEB7462}"/>
              </a:ext>
            </a:extLst>
          </p:cNvPr>
          <p:cNvSpPr txBox="1"/>
          <p:nvPr/>
        </p:nvSpPr>
        <p:spPr>
          <a:xfrm>
            <a:off x="767408" y="865717"/>
            <a:ext cx="10948725" cy="6642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Data Collection: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Compiled a dataset from real-time video feeds for object detection, focusing on social distancing.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Model Optimization: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Developed and refined deep learning models in MATLAB and Python using pruning and quantization for better performance.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Library Integration: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Used Intel MKL-DNN, NVIDIA </a:t>
            </a:r>
            <a:r>
              <a:rPr lang="en-US" sz="1600" b="0" i="0" dirty="0" err="1">
                <a:solidFill>
                  <a:srgbClr val="374151"/>
                </a:solidFill>
                <a:effectLst/>
              </a:rPr>
              <a:t>cuDNN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, and ARM Compute Library to boost computational speed and deployment efficiency.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solidFill>
                <a:srgbClr val="374151"/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Embedded Deployment: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Deployed optimized models on Raspberry Pi for efficient real-time processing in limited-resource environments.</a:t>
            </a:r>
            <a:endParaRPr lang="en-US" sz="1600" dirty="0">
              <a:solidFill>
                <a:srgbClr val="374151"/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Data Visualization: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Used visualization tools to clearly present detection results, facilitating communication and analysis.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Real-World Impact: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Showcased the benefits of optimized models in enhancing object detection capabilities for practical applications.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F6C25-F068-8801-9466-D4F728D5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709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6A20-7AEB-F0C5-1A1E-FF1205864CA9}"/>
              </a:ext>
            </a:extLst>
          </p:cNvPr>
          <p:cNvSpPr txBox="1">
            <a:spLocks/>
          </p:cNvSpPr>
          <p:nvPr/>
        </p:nvSpPr>
        <p:spPr>
          <a:xfrm>
            <a:off x="335360" y="333445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INTRODUCTION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09BA-96DA-D507-8BFF-137B4E0F7649}"/>
              </a:ext>
            </a:extLst>
          </p:cNvPr>
          <p:cNvSpPr txBox="1">
            <a:spLocks/>
          </p:cNvSpPr>
          <p:nvPr/>
        </p:nvSpPr>
        <p:spPr>
          <a:xfrm>
            <a:off x="914400" y="1295400"/>
            <a:ext cx="7315200" cy="4826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2133" dirty="0">
              <a:latin typeface="Glacial Indifferenc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EB95E-4263-E5F8-DAB7-2B310BDC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4EDB39-9476-D30B-259E-B3B055EF09CE}"/>
              </a:ext>
            </a:extLst>
          </p:cNvPr>
          <p:cNvSpPr txBox="1"/>
          <p:nvPr/>
        </p:nvSpPr>
        <p:spPr>
          <a:xfrm>
            <a:off x="914400" y="943336"/>
            <a:ext cx="10455516" cy="5586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Overview of the Project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Development of an Optimized Object Detection System for real-time applications.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Purpose and Significance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 the efficiency and accuracy of object detection, especially for social distancing monitoring. Facilitate deployment on embedded devices like Raspberry Pi.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Project Scope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Optimize deep learning models using MATLAB, Python, and advanced libraries. Deploy solutions on resource-constrained platforms for real-time processing.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Expected Outcomes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Improved real-time object detection with minimal computational resources. Efficient deployment on embedded systems for practical applications.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779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DD6506-3097-2ED9-F68B-04BD9B39E67A}"/>
              </a:ext>
            </a:extLst>
          </p:cNvPr>
          <p:cNvGrpSpPr/>
          <p:nvPr/>
        </p:nvGrpSpPr>
        <p:grpSpPr>
          <a:xfrm>
            <a:off x="551384" y="1412776"/>
            <a:ext cx="1626111" cy="4971337"/>
            <a:chOff x="14158" y="261894"/>
            <a:chExt cx="1626111" cy="49713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C0274EF-1A4D-129F-6BC7-08B7AAF0E84C}"/>
                </a:ext>
              </a:extLst>
            </p:cNvPr>
            <p:cNvSpPr/>
            <p:nvPr/>
          </p:nvSpPr>
          <p:spPr>
            <a:xfrm>
              <a:off x="14158" y="261894"/>
              <a:ext cx="1626111" cy="4971337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0D8F22E2-88C7-9F7B-29B6-458D9058D454}"/>
                </a:ext>
              </a:extLst>
            </p:cNvPr>
            <p:cNvSpPr txBox="1"/>
            <p:nvPr/>
          </p:nvSpPr>
          <p:spPr>
            <a:xfrm>
              <a:off x="14158" y="261894"/>
              <a:ext cx="1626111" cy="2530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Create DL Network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076909-4438-07F8-EC07-9D9976508A31}"/>
              </a:ext>
            </a:extLst>
          </p:cNvPr>
          <p:cNvGrpSpPr/>
          <p:nvPr/>
        </p:nvGrpSpPr>
        <p:grpSpPr>
          <a:xfrm>
            <a:off x="2495599" y="1412776"/>
            <a:ext cx="1626110" cy="4971336"/>
            <a:chOff x="2067292" y="1524116"/>
            <a:chExt cx="1579763" cy="91992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E545896-C114-FD01-D337-950EE7CFB320}"/>
                </a:ext>
              </a:extLst>
            </p:cNvPr>
            <p:cNvSpPr/>
            <p:nvPr/>
          </p:nvSpPr>
          <p:spPr>
            <a:xfrm>
              <a:off x="2067292" y="1524116"/>
              <a:ext cx="1579763" cy="919929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22941C55-91F3-E2FF-FCD1-A79546D17597}"/>
                </a:ext>
              </a:extLst>
            </p:cNvPr>
            <p:cNvSpPr txBox="1"/>
            <p:nvPr/>
          </p:nvSpPr>
          <p:spPr>
            <a:xfrm>
              <a:off x="2067292" y="1524116"/>
              <a:ext cx="1579763" cy="4682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Quantize Network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CDC541-EB23-500D-04BE-711D50AAB8AB}"/>
              </a:ext>
            </a:extLst>
          </p:cNvPr>
          <p:cNvGrpSpPr/>
          <p:nvPr/>
        </p:nvGrpSpPr>
        <p:grpSpPr>
          <a:xfrm>
            <a:off x="4439813" y="1405270"/>
            <a:ext cx="1656187" cy="4971336"/>
            <a:chOff x="4071154" y="432532"/>
            <a:chExt cx="1605211" cy="46300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0AEE61-F23B-F08D-D5C5-9DEEDFD19251}"/>
                </a:ext>
              </a:extLst>
            </p:cNvPr>
            <p:cNvSpPr/>
            <p:nvPr/>
          </p:nvSpPr>
          <p:spPr>
            <a:xfrm>
              <a:off x="4071154" y="432532"/>
              <a:ext cx="1605211" cy="4630061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941863A1-2A44-BA39-4D57-7DF247ACC21C}"/>
                </a:ext>
              </a:extLst>
            </p:cNvPr>
            <p:cNvSpPr txBox="1"/>
            <p:nvPr/>
          </p:nvSpPr>
          <p:spPr>
            <a:xfrm>
              <a:off x="4071154" y="432532"/>
              <a:ext cx="1605211" cy="3086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Take</a:t>
              </a:r>
              <a:r>
                <a:rPr lang="en-US" sz="1600" kern="1200" baseline="0" dirty="0"/>
                <a:t> Advantage of ACL (ARM Compute Library)</a:t>
              </a:r>
              <a:endParaRPr lang="en-US" sz="16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3910C0-30E3-1087-3F7E-73F99302E923}"/>
              </a:ext>
            </a:extLst>
          </p:cNvPr>
          <p:cNvGrpSpPr/>
          <p:nvPr/>
        </p:nvGrpSpPr>
        <p:grpSpPr>
          <a:xfrm>
            <a:off x="6384026" y="1405271"/>
            <a:ext cx="1626109" cy="4978841"/>
            <a:chOff x="6053831" y="1804072"/>
            <a:chExt cx="1432448" cy="18644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4989D8-AEA1-AD1E-F279-FCCDAE425443}"/>
                </a:ext>
              </a:extLst>
            </p:cNvPr>
            <p:cNvSpPr/>
            <p:nvPr/>
          </p:nvSpPr>
          <p:spPr>
            <a:xfrm>
              <a:off x="6053831" y="1804072"/>
              <a:ext cx="1432448" cy="186446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52B134C6-02BC-FD7C-C74D-90CFD9B2DC24}"/>
                </a:ext>
              </a:extLst>
            </p:cNvPr>
            <p:cNvSpPr txBox="1"/>
            <p:nvPr/>
          </p:nvSpPr>
          <p:spPr>
            <a:xfrm>
              <a:off x="6053831" y="1804072"/>
              <a:ext cx="1432448" cy="12429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Use Embedded Cooder and Raspi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07979-7F6B-BFFE-DAF8-8238FF1F8632}"/>
              </a:ext>
            </a:extLst>
          </p:cNvPr>
          <p:cNvGrpSpPr/>
          <p:nvPr/>
        </p:nvGrpSpPr>
        <p:grpSpPr>
          <a:xfrm>
            <a:off x="8298160" y="1405271"/>
            <a:ext cx="1626109" cy="4971336"/>
            <a:chOff x="8184612" y="611549"/>
            <a:chExt cx="1746808" cy="42720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076E16A-0CBE-C7BD-59BE-8D7476BB2EC2}"/>
                </a:ext>
              </a:extLst>
            </p:cNvPr>
            <p:cNvSpPr/>
            <p:nvPr/>
          </p:nvSpPr>
          <p:spPr>
            <a:xfrm>
              <a:off x="8184612" y="611549"/>
              <a:ext cx="1746808" cy="4272027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B2628B4F-EA54-F135-A4CE-664F31F98A50}"/>
                </a:ext>
              </a:extLst>
            </p:cNvPr>
            <p:cNvSpPr txBox="1"/>
            <p:nvPr/>
          </p:nvSpPr>
          <p:spPr>
            <a:xfrm>
              <a:off x="8184612" y="611549"/>
              <a:ext cx="1746808" cy="28480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Use Codegen in MATLAB to generate optimized Code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F91F4-A16E-29FB-70AE-C6BF27DA3219}"/>
              </a:ext>
            </a:extLst>
          </p:cNvPr>
          <p:cNvGrpSpPr/>
          <p:nvPr/>
        </p:nvGrpSpPr>
        <p:grpSpPr>
          <a:xfrm>
            <a:off x="10260350" y="1412775"/>
            <a:ext cx="1524282" cy="4963831"/>
            <a:chOff x="10321269" y="428925"/>
            <a:chExt cx="1293864" cy="463727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1BDE708-4A4D-C4EF-162F-B42A91BA65B1}"/>
                </a:ext>
              </a:extLst>
            </p:cNvPr>
            <p:cNvSpPr/>
            <p:nvPr/>
          </p:nvSpPr>
          <p:spPr>
            <a:xfrm>
              <a:off x="10321269" y="428925"/>
              <a:ext cx="1293864" cy="463727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5E1A4379-6142-4FA7-277A-80219B23C821}"/>
                </a:ext>
              </a:extLst>
            </p:cNvPr>
            <p:cNvSpPr txBox="1"/>
            <p:nvPr/>
          </p:nvSpPr>
          <p:spPr>
            <a:xfrm>
              <a:off x="10321269" y="428925"/>
              <a:ext cx="1293864" cy="5175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Run the PIL and Retrieve the data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61AFB-D26A-19F6-98F3-3C65150BD6FE}"/>
              </a:ext>
            </a:extLst>
          </p:cNvPr>
          <p:cNvGrpSpPr/>
          <p:nvPr/>
        </p:nvGrpSpPr>
        <p:grpSpPr>
          <a:xfrm>
            <a:off x="615952" y="2852238"/>
            <a:ext cx="1496973" cy="3385074"/>
            <a:chOff x="0" y="2696525"/>
            <a:chExt cx="1470527" cy="5964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22892A8-7D59-DCB1-2D39-0776873B7F2E}"/>
                </a:ext>
              </a:extLst>
            </p:cNvPr>
            <p:cNvSpPr/>
            <p:nvPr/>
          </p:nvSpPr>
          <p:spPr>
            <a:xfrm>
              <a:off x="0" y="2696525"/>
              <a:ext cx="1470527" cy="5964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3E0F57B5-CED3-EC41-7A8F-F21F78F399C3}"/>
                </a:ext>
              </a:extLst>
            </p:cNvPr>
            <p:cNvSpPr txBox="1"/>
            <p:nvPr/>
          </p:nvSpPr>
          <p:spPr>
            <a:xfrm>
              <a:off x="17470" y="2713996"/>
              <a:ext cx="1435587" cy="561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Create the Deep Learning network using dl network designer in MATLAB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92421B-125B-6243-8947-7FF9978CE749}"/>
              </a:ext>
            </a:extLst>
          </p:cNvPr>
          <p:cNvGrpSpPr/>
          <p:nvPr/>
        </p:nvGrpSpPr>
        <p:grpSpPr>
          <a:xfrm>
            <a:off x="4537027" y="2852240"/>
            <a:ext cx="1461757" cy="3385072"/>
            <a:chOff x="2061626" y="3120154"/>
            <a:chExt cx="1361041" cy="163576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4011CCD-FF48-2A56-D7BD-5192D1B43A97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AFBDB237-487B-0ECF-5129-49121067C84D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ACL to </a:t>
              </a:r>
              <a:r>
                <a:rPr lang="en-US" sz="1200" b="1" dirty="0"/>
                <a:t>use optimized ARM intrinsics (NEON intrinsics) and ARM assembly instructions</a:t>
              </a:r>
              <a:r>
                <a:rPr lang="en-US" sz="1200" b="1" kern="1200" dirty="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AAB8B4-BAA8-697E-C8A9-9A6720FD667F}"/>
              </a:ext>
            </a:extLst>
          </p:cNvPr>
          <p:cNvGrpSpPr/>
          <p:nvPr/>
        </p:nvGrpSpPr>
        <p:grpSpPr>
          <a:xfrm>
            <a:off x="2571724" y="2852240"/>
            <a:ext cx="1461757" cy="3385072"/>
            <a:chOff x="2061626" y="3120154"/>
            <a:chExt cx="1361041" cy="163576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59BAFCC-3CB4-862D-E8FE-4E7B69D9F20D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D686C105-DBE7-8834-43B6-89E3028E2D6D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</a:t>
              </a:r>
              <a:r>
                <a:rPr lang="en-US" sz="1200" b="1" kern="1200" dirty="0" err="1"/>
                <a:t>dlquantizer</a:t>
              </a:r>
              <a:r>
                <a:rPr lang="en-US" sz="1200" b="1" kern="1200" dirty="0"/>
                <a:t> in MATLAB to quantize the network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CDF8DD-08F8-B731-DA99-27723757759A}"/>
              </a:ext>
            </a:extLst>
          </p:cNvPr>
          <p:cNvGrpSpPr/>
          <p:nvPr/>
        </p:nvGrpSpPr>
        <p:grpSpPr>
          <a:xfrm>
            <a:off x="2572727" y="2852241"/>
            <a:ext cx="1461757" cy="3385072"/>
            <a:chOff x="2061626" y="3120154"/>
            <a:chExt cx="1361041" cy="163576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157095-0211-FF39-AE14-1AD203642034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3C5BFE77-E367-C528-D46F-2FD6B9A15D81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</a:t>
              </a:r>
              <a:r>
                <a:rPr lang="en-US" sz="1200" b="1" kern="1200" dirty="0" err="1"/>
                <a:t>dlquantizer</a:t>
              </a:r>
              <a:r>
                <a:rPr lang="en-US" sz="1200" b="1" kern="1200" dirty="0"/>
                <a:t> in MATLAB to quantize the network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49E18F-A4A3-1D57-5D24-2FF08BDB0A4B}"/>
              </a:ext>
            </a:extLst>
          </p:cNvPr>
          <p:cNvGrpSpPr/>
          <p:nvPr/>
        </p:nvGrpSpPr>
        <p:grpSpPr>
          <a:xfrm>
            <a:off x="10291612" y="2852240"/>
            <a:ext cx="1461757" cy="3385072"/>
            <a:chOff x="2061626" y="3120154"/>
            <a:chExt cx="1361041" cy="16357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AFBAA0C-6110-3757-E890-08C3EE15EDCA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0C56442A-1CCD-0711-8FAD-8BAAA83B6212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Run the PIL on MATLAB which internally calls the executable generated on Raspi hardware which performs the pose-estimation.</a:t>
              </a:r>
              <a:r>
                <a:rPr lang="en-US" sz="1200" b="1" kern="1200" dirty="0"/>
                <a:t> 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The output is retrieved back to MATLAB</a:t>
              </a:r>
              <a:endParaRPr lang="en-US" sz="1200" b="1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478F25-A7F9-95A2-B5C1-EDF2F1E76F8B}"/>
              </a:ext>
            </a:extLst>
          </p:cNvPr>
          <p:cNvGrpSpPr/>
          <p:nvPr/>
        </p:nvGrpSpPr>
        <p:grpSpPr>
          <a:xfrm>
            <a:off x="8380335" y="2850443"/>
            <a:ext cx="1461757" cy="3385072"/>
            <a:chOff x="2061626" y="3120154"/>
            <a:chExt cx="1361041" cy="163576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6124818-F01D-34CE-B90B-46A4D59C62A6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7399946E-310A-CD3D-3922-0F3378453507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codegen in MATLAB to generate code for the inference of TFLite Model for pose-estimation network.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This command generates PIL executable on MATLAB</a:t>
              </a:r>
              <a:endParaRPr lang="en-US" sz="1200" b="1" kern="1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D049D3-093F-C9E7-2EDC-C483A16F3340}"/>
              </a:ext>
            </a:extLst>
          </p:cNvPr>
          <p:cNvGrpSpPr/>
          <p:nvPr/>
        </p:nvGrpSpPr>
        <p:grpSpPr>
          <a:xfrm>
            <a:off x="6466201" y="2850443"/>
            <a:ext cx="1461757" cy="3385072"/>
            <a:chOff x="2061626" y="3120154"/>
            <a:chExt cx="1361041" cy="163576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73B4ACB-E35B-4BAA-D0E1-1808F686CDFC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9A738EFE-9F1C-F132-6908-CB01A568AA10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Raspi HSP eases the work and eliminates the manual copy of code to hardware and retrieve output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Embedded Coder generates optimiz</a:t>
              </a:r>
              <a:r>
                <a:rPr lang="en-US" sz="1200" b="1" dirty="0"/>
                <a:t>ed code suited for embedded devices</a:t>
              </a:r>
              <a:r>
                <a:rPr lang="en-US" sz="1200" b="1" kern="1200" dirty="0"/>
                <a:t> </a:t>
              </a: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CA24532B-C373-EAE7-6A64-F4DE0601C18A}"/>
              </a:ext>
            </a:extLst>
          </p:cNvPr>
          <p:cNvSpPr txBox="1">
            <a:spLocks/>
          </p:cNvSpPr>
          <p:nvPr/>
        </p:nvSpPr>
        <p:spPr>
          <a:xfrm>
            <a:off x="327691" y="197396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PROJECT SCOPE</a:t>
            </a:r>
            <a:endParaRPr lang="en-SG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19BDCF-43F2-AC8C-2520-CA9236CA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63" y="8236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3988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4346-58B2-8BAE-051C-BF62DCD0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4588-A588-E101-551B-2AB6980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10769600" cy="990600"/>
          </a:xfrm>
        </p:spPr>
        <p:txBody>
          <a:bodyPr/>
          <a:lstStyle/>
          <a:p>
            <a:r>
              <a:rPr lang="en-US"/>
              <a:t>PRODUCT FUNCTIONS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AE0-D2C3-5A3C-1337-32A667023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BE2A-E7DD-618F-DDCF-2D0DAAB9E090}"/>
              </a:ext>
            </a:extLst>
          </p:cNvPr>
          <p:cNvSpPr txBox="1"/>
          <p:nvPr/>
        </p:nvSpPr>
        <p:spPr>
          <a:xfrm>
            <a:off x="3965448" y="1244600"/>
            <a:ext cx="426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Functional Hierarchy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3B49D-8D01-5487-B9B6-F4632A47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BC8B07-DF1E-84F0-60F5-E8BAAFE6B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240581"/>
              </p:ext>
            </p:extLst>
          </p:nvPr>
        </p:nvGraphicFramePr>
        <p:xfrm>
          <a:off x="2063552" y="1029123"/>
          <a:ext cx="8640960" cy="560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15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4346-58B2-8BAE-051C-BF62DCD0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4588-A588-E101-551B-2AB6980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10769600" cy="990600"/>
          </a:xfrm>
        </p:spPr>
        <p:txBody>
          <a:bodyPr/>
          <a:lstStyle/>
          <a:p>
            <a:r>
              <a:rPr lang="en-US" dirty="0"/>
              <a:t>PRODUCT FUNCTIONS ( Run on Raspi)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AE0-D2C3-5A3C-1337-32A667023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BE2A-E7DD-618F-DDCF-2D0DAAB9E090}"/>
              </a:ext>
            </a:extLst>
          </p:cNvPr>
          <p:cNvSpPr txBox="1"/>
          <p:nvPr/>
        </p:nvSpPr>
        <p:spPr>
          <a:xfrm>
            <a:off x="3965448" y="1244600"/>
            <a:ext cx="426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Functional Hierarchy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3B49D-8D01-5487-B9B6-F4632A47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BC8B07-DF1E-84F0-60F5-E8BAAFE6B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096476"/>
              </p:ext>
            </p:extLst>
          </p:nvPr>
        </p:nvGraphicFramePr>
        <p:xfrm>
          <a:off x="2135560" y="11342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7710972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2.xml><?xml version="1.0" encoding="utf-8"?>
<a:theme xmlns:a="http://schemas.openxmlformats.org/drawingml/2006/main" name="Theme1">
  <a:themeElements>
    <a:clrScheme name="MathWorks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08F4CEFB-DDC0-44D5-823D-07CA3978CE90}" vid="{F89A85D6-5520-487B-8C36-8F2A757DA2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20" ma:contentTypeDescription="Create a new document." ma:contentTypeScope="" ma:versionID="5a5fcfb9cc5c272f01249a47aa4133c0">
  <xsd:schema xmlns:xsd="http://www.w3.org/2001/XMLSchema" xmlns:xs="http://www.w3.org/2001/XMLSchema" xmlns:p="http://schemas.microsoft.com/office/2006/metadata/properties" xmlns:ns1="http://schemas.microsoft.com/sharepoint/v3" xmlns:ns2="a70944c9-f5be-4b0f-89c7-00caf47c665c" xmlns:ns3="19f94994-4311-4823-a682-47492cb9e3e3" targetNamespace="http://schemas.microsoft.com/office/2006/metadata/properties" ma:root="true" ma:fieldsID="a22a3b39221887b161ef847201591c90" ns1:_="" ns2:_="" ns3:_="">
    <xsd:import namespace="http://schemas.microsoft.com/sharepoint/v3"/>
    <xsd:import namespace="a70944c9-f5be-4b0f-89c7-00caf47c665c"/>
    <xsd:import namespace="19f94994-4311-4823-a682-47492cb9e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94994-4311-4823-a682-47492cb9e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82cf2d-0c7e-4ff1-a1db-b4d157ce0b53}" ma:internalName="TaxCatchAll" ma:showField="CatchAllData" ma:web="19f94994-4311-4823-a682-47492cb9e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0944c9-f5be-4b0f-89c7-00caf47c665c">
      <Terms xmlns="http://schemas.microsoft.com/office/infopath/2007/PartnerControls"/>
    </lcf76f155ced4ddcb4097134ff3c332f>
    <TaxCatchAll xmlns="19f94994-4311-4823-a682-47492cb9e3e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1439A1B-61DB-461C-83F7-A0353C9BF2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0944c9-f5be-4b0f-89c7-00caf47c665c"/>
    <ds:schemaRef ds:uri="19f94994-4311-4823-a682-47492cb9e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http://schemas.microsoft.com/office/infopath/2007/PartnerControls"/>
    <ds:schemaRef ds:uri="19f94994-4311-4823-a682-47492cb9e3e3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a70944c9-f5be-4b0f-89c7-00caf47c665c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3715</TotalTime>
  <Words>2119</Words>
  <Application>Microsoft Office PowerPoint</Application>
  <PresentationFormat>Widescreen</PresentationFormat>
  <Paragraphs>333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__Inter_d65c78</vt:lpstr>
      <vt:lpstr>Arial</vt:lpstr>
      <vt:lpstr>Calibri</vt:lpstr>
      <vt:lpstr>Courier New</vt:lpstr>
      <vt:lpstr>Glacial Indifference</vt:lpstr>
      <vt:lpstr>Glacial Indifference Bold</vt:lpstr>
      <vt:lpstr>Roboto Slab</vt:lpstr>
      <vt:lpstr>Times New Roman</vt:lpstr>
      <vt:lpstr>Wingdings</vt:lpstr>
      <vt:lpstr>MW_Public_widescreen</vt:lpstr>
      <vt:lpstr>Theme1</vt:lpstr>
      <vt:lpstr>PowerPoint Presentation</vt:lpstr>
      <vt:lpstr>    Optimizing Deep Learning Techniques  for  Enhanced Real-Time Object Detection </vt:lpstr>
      <vt:lpstr>PowerPoint Presentation</vt:lpstr>
      <vt:lpstr>ABSTRACT</vt:lpstr>
      <vt:lpstr>ABSTRACT</vt:lpstr>
      <vt:lpstr>PowerPoint Presentation</vt:lpstr>
      <vt:lpstr>PowerPoint Presentation</vt:lpstr>
      <vt:lpstr>PRODUCT FUNCTIONS</vt:lpstr>
      <vt:lpstr>PRODUCT FUNCTIONS ( Run on Raspi)</vt:lpstr>
      <vt:lpstr>FEATURES</vt:lpstr>
      <vt:lpstr>FEATURES</vt:lpstr>
      <vt:lpstr>MODULE DESCRIPTION</vt:lpstr>
      <vt:lpstr>MODULE DESCRIPTION</vt:lpstr>
      <vt:lpstr>MODULE DESCRIPTION</vt:lpstr>
      <vt:lpstr>PowerPoint Presentation</vt:lpstr>
      <vt:lpstr>EXISTING SYSTEM</vt:lpstr>
      <vt:lpstr>PROPOSED SYSTEM</vt:lpstr>
      <vt:lpstr>Social distance detection system workflow</vt:lpstr>
      <vt:lpstr>DATA FLOW DIAGRAM (DFD)</vt:lpstr>
      <vt:lpstr>Seamless Workflow</vt:lpstr>
      <vt:lpstr>PowerPoint Presentation</vt:lpstr>
      <vt:lpstr>Step 1- Detection of people using Quantized Object detection Model on Raspi HW </vt:lpstr>
      <vt:lpstr>Step 2- Determining the centroids for each detected person using Bird Eye View </vt:lpstr>
      <vt:lpstr>Output Screenshots  </vt:lpstr>
      <vt:lpstr>Output Screenshots - Demo</vt:lpstr>
      <vt:lpstr>PowerPoint Presentation</vt:lpstr>
      <vt:lpstr>PowerPoint Presentation</vt:lpstr>
      <vt:lpstr>FUTURE ENHANCEMENTS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Bhaskar Patrayadi</dc:creator>
  <cp:keywords>Version 23.0</cp:keywords>
  <dc:description/>
  <cp:lastModifiedBy>Bhaskar Patrayadi</cp:lastModifiedBy>
  <cp:revision>16</cp:revision>
  <dcterms:created xsi:type="dcterms:W3CDTF">2024-11-30T07:08:40Z</dcterms:created>
  <dcterms:modified xsi:type="dcterms:W3CDTF">2025-01-12T04:52:22Z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